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63" r:id="rId2"/>
    <p:sldId id="258" r:id="rId3"/>
    <p:sldId id="259" r:id="rId4"/>
    <p:sldId id="262" r:id="rId5"/>
    <p:sldId id="266" r:id="rId6"/>
    <p:sldId id="267" r:id="rId7"/>
    <p:sldId id="256" r:id="rId8"/>
    <p:sldId id="265"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A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58"/>
  </p:normalViewPr>
  <p:slideViewPr>
    <p:cSldViewPr snapToGrid="0">
      <p:cViewPr>
        <p:scale>
          <a:sx n="97" d="100"/>
          <a:sy n="97" d="100"/>
        </p:scale>
        <p:origin x="496" y="6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gif>
</file>

<file path=ppt/media/image11.gif>
</file>

<file path=ppt/media/image12.png>
</file>

<file path=ppt/media/image13.png>
</file>

<file path=ppt/media/image14.png>
</file>

<file path=ppt/media/image15.png>
</file>

<file path=ppt/media/image16.png>
</file>

<file path=ppt/media/image2.png>
</file>

<file path=ppt/media/image3.jpg>
</file>

<file path=ppt/media/image4.jpeg>
</file>

<file path=ppt/media/image5.gif>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EBCB28-A4F9-3E45-9ED5-481FEC11FA68}" type="datetimeFigureOut">
              <a:rPr lang="en-US" smtClean="0"/>
              <a:t>3/7/25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8146CE-DFB6-334C-9D51-A400A9A3D2C6}" type="slidenum">
              <a:rPr lang="en-US" smtClean="0"/>
              <a:t>‹#›</a:t>
            </a:fld>
            <a:endParaRPr lang="en-US"/>
          </a:p>
        </p:txBody>
      </p:sp>
    </p:spTree>
    <p:extLst>
      <p:ext uri="{BB962C8B-B14F-4D97-AF65-F5344CB8AC3E}">
        <p14:creationId xmlns:p14="http://schemas.microsoft.com/office/powerpoint/2010/main" val="21217658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38146CE-DFB6-334C-9D51-A400A9A3D2C6}" type="slidenum">
              <a:rPr lang="en-US" smtClean="0"/>
              <a:t>3</a:t>
            </a:fld>
            <a:endParaRPr lang="en-US"/>
          </a:p>
        </p:txBody>
      </p:sp>
    </p:spTree>
    <p:extLst>
      <p:ext uri="{BB962C8B-B14F-4D97-AF65-F5344CB8AC3E}">
        <p14:creationId xmlns:p14="http://schemas.microsoft.com/office/powerpoint/2010/main" val="18361804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38146CE-DFB6-334C-9D51-A400A9A3D2C6}" type="slidenum">
              <a:rPr lang="en-US" smtClean="0"/>
              <a:t>7</a:t>
            </a:fld>
            <a:endParaRPr lang="en-US"/>
          </a:p>
        </p:txBody>
      </p:sp>
    </p:spTree>
    <p:extLst>
      <p:ext uri="{BB962C8B-B14F-4D97-AF65-F5344CB8AC3E}">
        <p14:creationId xmlns:p14="http://schemas.microsoft.com/office/powerpoint/2010/main" val="2952702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7F0F5-851A-6CD4-B893-34FC1FB0D2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383C04F-67A8-B287-3F27-36087447DBE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F054EAB-9FE8-2A6A-82C9-3D7ED650EA76}"/>
              </a:ext>
            </a:extLst>
          </p:cNvPr>
          <p:cNvSpPr>
            <a:spLocks noGrp="1"/>
          </p:cNvSpPr>
          <p:nvPr>
            <p:ph type="dt" sz="half" idx="10"/>
          </p:nvPr>
        </p:nvSpPr>
        <p:spPr/>
        <p:txBody>
          <a:bodyPr/>
          <a:lstStyle/>
          <a:p>
            <a:fld id="{46573761-5A68-4746-86EE-E83F81841CFC}" type="datetimeFigureOut">
              <a:rPr lang="en-US" smtClean="0"/>
              <a:t>3/7/25</a:t>
            </a:fld>
            <a:endParaRPr lang="en-US"/>
          </a:p>
        </p:txBody>
      </p:sp>
      <p:sp>
        <p:nvSpPr>
          <p:cNvPr id="5" name="Footer Placeholder 4">
            <a:extLst>
              <a:ext uri="{FF2B5EF4-FFF2-40B4-BE49-F238E27FC236}">
                <a16:creationId xmlns:a16="http://schemas.microsoft.com/office/drawing/2014/main" id="{2A11DD61-403D-15A1-5BEB-3F5CC097F0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3CBDED-0EE5-EFC1-E989-7C266EE5BE9A}"/>
              </a:ext>
            </a:extLst>
          </p:cNvPr>
          <p:cNvSpPr>
            <a:spLocks noGrp="1"/>
          </p:cNvSpPr>
          <p:nvPr>
            <p:ph type="sldNum" sz="quarter" idx="12"/>
          </p:nvPr>
        </p:nvSpPr>
        <p:spPr/>
        <p:txBody>
          <a:bodyPr/>
          <a:lstStyle/>
          <a:p>
            <a:fld id="{23F59517-C405-E443-AB02-B1DBD4F8DF9A}" type="slidenum">
              <a:rPr lang="en-US" smtClean="0"/>
              <a:t>‹#›</a:t>
            </a:fld>
            <a:endParaRPr lang="en-US"/>
          </a:p>
        </p:txBody>
      </p:sp>
    </p:spTree>
    <p:extLst>
      <p:ext uri="{BB962C8B-B14F-4D97-AF65-F5344CB8AC3E}">
        <p14:creationId xmlns:p14="http://schemas.microsoft.com/office/powerpoint/2010/main" val="19086550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F812D-D8A2-AD91-E91A-A3750C25957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957186-F073-8152-37CB-3B660ED419F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CAF603-7BBE-FCB8-F4BD-F708C3BC1C6E}"/>
              </a:ext>
            </a:extLst>
          </p:cNvPr>
          <p:cNvSpPr>
            <a:spLocks noGrp="1"/>
          </p:cNvSpPr>
          <p:nvPr>
            <p:ph type="dt" sz="half" idx="10"/>
          </p:nvPr>
        </p:nvSpPr>
        <p:spPr/>
        <p:txBody>
          <a:bodyPr/>
          <a:lstStyle/>
          <a:p>
            <a:fld id="{46573761-5A68-4746-86EE-E83F81841CFC}" type="datetimeFigureOut">
              <a:rPr lang="en-US" smtClean="0"/>
              <a:t>3/7/25</a:t>
            </a:fld>
            <a:endParaRPr lang="en-US"/>
          </a:p>
        </p:txBody>
      </p:sp>
      <p:sp>
        <p:nvSpPr>
          <p:cNvPr id="5" name="Footer Placeholder 4">
            <a:extLst>
              <a:ext uri="{FF2B5EF4-FFF2-40B4-BE49-F238E27FC236}">
                <a16:creationId xmlns:a16="http://schemas.microsoft.com/office/drawing/2014/main" id="{457A68BC-CC8D-B160-001D-ED3D2C597B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4744C0-C044-040B-459D-696CED885277}"/>
              </a:ext>
            </a:extLst>
          </p:cNvPr>
          <p:cNvSpPr>
            <a:spLocks noGrp="1"/>
          </p:cNvSpPr>
          <p:nvPr>
            <p:ph type="sldNum" sz="quarter" idx="12"/>
          </p:nvPr>
        </p:nvSpPr>
        <p:spPr/>
        <p:txBody>
          <a:bodyPr/>
          <a:lstStyle/>
          <a:p>
            <a:fld id="{23F59517-C405-E443-AB02-B1DBD4F8DF9A}" type="slidenum">
              <a:rPr lang="en-US" smtClean="0"/>
              <a:t>‹#›</a:t>
            </a:fld>
            <a:endParaRPr lang="en-US"/>
          </a:p>
        </p:txBody>
      </p:sp>
    </p:spTree>
    <p:extLst>
      <p:ext uri="{BB962C8B-B14F-4D97-AF65-F5344CB8AC3E}">
        <p14:creationId xmlns:p14="http://schemas.microsoft.com/office/powerpoint/2010/main" val="6576389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24778A-8B6E-D700-20B8-D6E1032790B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F1541A-AE6C-CFBB-CD60-A11AEEEDC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24B799-CCE6-15F8-232B-115B8A260E11}"/>
              </a:ext>
            </a:extLst>
          </p:cNvPr>
          <p:cNvSpPr>
            <a:spLocks noGrp="1"/>
          </p:cNvSpPr>
          <p:nvPr>
            <p:ph type="dt" sz="half" idx="10"/>
          </p:nvPr>
        </p:nvSpPr>
        <p:spPr/>
        <p:txBody>
          <a:bodyPr/>
          <a:lstStyle/>
          <a:p>
            <a:fld id="{46573761-5A68-4746-86EE-E83F81841CFC}" type="datetimeFigureOut">
              <a:rPr lang="en-US" smtClean="0"/>
              <a:t>3/7/25</a:t>
            </a:fld>
            <a:endParaRPr lang="en-US"/>
          </a:p>
        </p:txBody>
      </p:sp>
      <p:sp>
        <p:nvSpPr>
          <p:cNvPr id="5" name="Footer Placeholder 4">
            <a:extLst>
              <a:ext uri="{FF2B5EF4-FFF2-40B4-BE49-F238E27FC236}">
                <a16:creationId xmlns:a16="http://schemas.microsoft.com/office/drawing/2014/main" id="{08B8E886-8CCF-419C-EAC1-A46DF6ACA6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67ABE7-6DEA-F7A1-1AF0-6D023EC84C12}"/>
              </a:ext>
            </a:extLst>
          </p:cNvPr>
          <p:cNvSpPr>
            <a:spLocks noGrp="1"/>
          </p:cNvSpPr>
          <p:nvPr>
            <p:ph type="sldNum" sz="quarter" idx="12"/>
          </p:nvPr>
        </p:nvSpPr>
        <p:spPr/>
        <p:txBody>
          <a:bodyPr/>
          <a:lstStyle/>
          <a:p>
            <a:fld id="{23F59517-C405-E443-AB02-B1DBD4F8DF9A}" type="slidenum">
              <a:rPr lang="en-US" smtClean="0"/>
              <a:t>‹#›</a:t>
            </a:fld>
            <a:endParaRPr lang="en-US"/>
          </a:p>
        </p:txBody>
      </p:sp>
    </p:spTree>
    <p:extLst>
      <p:ext uri="{BB962C8B-B14F-4D97-AF65-F5344CB8AC3E}">
        <p14:creationId xmlns:p14="http://schemas.microsoft.com/office/powerpoint/2010/main" val="11675388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25B0D-BC36-AF74-B4C8-F397CBD1018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DDEF103-7F55-5A38-D718-0D0A52A131E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4AAB76-56BC-19B8-E1C1-01E2B059C008}"/>
              </a:ext>
            </a:extLst>
          </p:cNvPr>
          <p:cNvSpPr>
            <a:spLocks noGrp="1"/>
          </p:cNvSpPr>
          <p:nvPr>
            <p:ph type="dt" sz="half" idx="10"/>
          </p:nvPr>
        </p:nvSpPr>
        <p:spPr/>
        <p:txBody>
          <a:bodyPr/>
          <a:lstStyle/>
          <a:p>
            <a:fld id="{46573761-5A68-4746-86EE-E83F81841CFC}" type="datetimeFigureOut">
              <a:rPr lang="en-US" smtClean="0"/>
              <a:t>3/7/25</a:t>
            </a:fld>
            <a:endParaRPr lang="en-US"/>
          </a:p>
        </p:txBody>
      </p:sp>
      <p:sp>
        <p:nvSpPr>
          <p:cNvPr id="5" name="Footer Placeholder 4">
            <a:extLst>
              <a:ext uri="{FF2B5EF4-FFF2-40B4-BE49-F238E27FC236}">
                <a16:creationId xmlns:a16="http://schemas.microsoft.com/office/drawing/2014/main" id="{1BA3A6DA-C916-9D49-493C-D995B68BFF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78B552-284E-6EA7-66A5-A4DA12EE59EB}"/>
              </a:ext>
            </a:extLst>
          </p:cNvPr>
          <p:cNvSpPr>
            <a:spLocks noGrp="1"/>
          </p:cNvSpPr>
          <p:nvPr>
            <p:ph type="sldNum" sz="quarter" idx="12"/>
          </p:nvPr>
        </p:nvSpPr>
        <p:spPr/>
        <p:txBody>
          <a:bodyPr/>
          <a:lstStyle/>
          <a:p>
            <a:fld id="{23F59517-C405-E443-AB02-B1DBD4F8DF9A}" type="slidenum">
              <a:rPr lang="en-US" smtClean="0"/>
              <a:t>‹#›</a:t>
            </a:fld>
            <a:endParaRPr lang="en-US"/>
          </a:p>
        </p:txBody>
      </p:sp>
    </p:spTree>
    <p:extLst>
      <p:ext uri="{BB962C8B-B14F-4D97-AF65-F5344CB8AC3E}">
        <p14:creationId xmlns:p14="http://schemas.microsoft.com/office/powerpoint/2010/main" val="4425574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C0001-9A07-A17F-B54D-E086435C3E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41E57FA-1C51-8703-5F49-ACDA8F02A8C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235CFBD-D278-D94F-71DF-A13F5947FFEA}"/>
              </a:ext>
            </a:extLst>
          </p:cNvPr>
          <p:cNvSpPr>
            <a:spLocks noGrp="1"/>
          </p:cNvSpPr>
          <p:nvPr>
            <p:ph type="dt" sz="half" idx="10"/>
          </p:nvPr>
        </p:nvSpPr>
        <p:spPr/>
        <p:txBody>
          <a:bodyPr/>
          <a:lstStyle/>
          <a:p>
            <a:fld id="{46573761-5A68-4746-86EE-E83F81841CFC}" type="datetimeFigureOut">
              <a:rPr lang="en-US" smtClean="0"/>
              <a:t>3/7/25</a:t>
            </a:fld>
            <a:endParaRPr lang="en-US"/>
          </a:p>
        </p:txBody>
      </p:sp>
      <p:sp>
        <p:nvSpPr>
          <p:cNvPr id="5" name="Footer Placeholder 4">
            <a:extLst>
              <a:ext uri="{FF2B5EF4-FFF2-40B4-BE49-F238E27FC236}">
                <a16:creationId xmlns:a16="http://schemas.microsoft.com/office/drawing/2014/main" id="{C321595B-344E-9FB3-6AA4-47E9767B8A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3B565D-AA08-D629-3EA4-369EDA6ED170}"/>
              </a:ext>
            </a:extLst>
          </p:cNvPr>
          <p:cNvSpPr>
            <a:spLocks noGrp="1"/>
          </p:cNvSpPr>
          <p:nvPr>
            <p:ph type="sldNum" sz="quarter" idx="12"/>
          </p:nvPr>
        </p:nvSpPr>
        <p:spPr/>
        <p:txBody>
          <a:bodyPr/>
          <a:lstStyle/>
          <a:p>
            <a:fld id="{23F59517-C405-E443-AB02-B1DBD4F8DF9A}" type="slidenum">
              <a:rPr lang="en-US" smtClean="0"/>
              <a:t>‹#›</a:t>
            </a:fld>
            <a:endParaRPr lang="en-US"/>
          </a:p>
        </p:txBody>
      </p:sp>
    </p:spTree>
    <p:extLst>
      <p:ext uri="{BB962C8B-B14F-4D97-AF65-F5344CB8AC3E}">
        <p14:creationId xmlns:p14="http://schemas.microsoft.com/office/powerpoint/2010/main" val="108243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64B2A-B8C8-F53D-F37C-C946128F28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218696-5FBD-8BE6-C3E4-CAC3D62C3B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C9D3F1-2741-071B-52A9-315A4EED85C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66EA6DF-D18D-4C93-0F65-604F8A91F6E5}"/>
              </a:ext>
            </a:extLst>
          </p:cNvPr>
          <p:cNvSpPr>
            <a:spLocks noGrp="1"/>
          </p:cNvSpPr>
          <p:nvPr>
            <p:ph type="dt" sz="half" idx="10"/>
          </p:nvPr>
        </p:nvSpPr>
        <p:spPr/>
        <p:txBody>
          <a:bodyPr/>
          <a:lstStyle/>
          <a:p>
            <a:fld id="{46573761-5A68-4746-86EE-E83F81841CFC}" type="datetimeFigureOut">
              <a:rPr lang="en-US" smtClean="0"/>
              <a:t>3/7/25</a:t>
            </a:fld>
            <a:endParaRPr lang="en-US"/>
          </a:p>
        </p:txBody>
      </p:sp>
      <p:sp>
        <p:nvSpPr>
          <p:cNvPr id="6" name="Footer Placeholder 5">
            <a:extLst>
              <a:ext uri="{FF2B5EF4-FFF2-40B4-BE49-F238E27FC236}">
                <a16:creationId xmlns:a16="http://schemas.microsoft.com/office/drawing/2014/main" id="{66F6AAE8-E72F-56F0-FBF2-0F84B916C5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1A9A9D-2B69-3B3D-E05A-271412774FF8}"/>
              </a:ext>
            </a:extLst>
          </p:cNvPr>
          <p:cNvSpPr>
            <a:spLocks noGrp="1"/>
          </p:cNvSpPr>
          <p:nvPr>
            <p:ph type="sldNum" sz="quarter" idx="12"/>
          </p:nvPr>
        </p:nvSpPr>
        <p:spPr/>
        <p:txBody>
          <a:bodyPr/>
          <a:lstStyle/>
          <a:p>
            <a:fld id="{23F59517-C405-E443-AB02-B1DBD4F8DF9A}" type="slidenum">
              <a:rPr lang="en-US" smtClean="0"/>
              <a:t>‹#›</a:t>
            </a:fld>
            <a:endParaRPr lang="en-US"/>
          </a:p>
        </p:txBody>
      </p:sp>
    </p:spTree>
    <p:extLst>
      <p:ext uri="{BB962C8B-B14F-4D97-AF65-F5344CB8AC3E}">
        <p14:creationId xmlns:p14="http://schemas.microsoft.com/office/powerpoint/2010/main" val="3470959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576AA-223B-FF1A-3FFB-EFD8C57D3F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CA4B81-5132-ABD7-EB22-F53D0DED0A3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E4417C1-6431-0BAE-5253-19D4CD09B27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9AB8628-1B95-FE07-740C-3D441A2DA5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3FA3EC7-AB97-A88D-FE9A-B88D5B71008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DD5A4C8-2110-41BF-CBDA-14BB332CD4F6}"/>
              </a:ext>
            </a:extLst>
          </p:cNvPr>
          <p:cNvSpPr>
            <a:spLocks noGrp="1"/>
          </p:cNvSpPr>
          <p:nvPr>
            <p:ph type="dt" sz="half" idx="10"/>
          </p:nvPr>
        </p:nvSpPr>
        <p:spPr/>
        <p:txBody>
          <a:bodyPr/>
          <a:lstStyle/>
          <a:p>
            <a:fld id="{46573761-5A68-4746-86EE-E83F81841CFC}" type="datetimeFigureOut">
              <a:rPr lang="en-US" smtClean="0"/>
              <a:t>3/7/25</a:t>
            </a:fld>
            <a:endParaRPr lang="en-US"/>
          </a:p>
        </p:txBody>
      </p:sp>
      <p:sp>
        <p:nvSpPr>
          <p:cNvPr id="8" name="Footer Placeholder 7">
            <a:extLst>
              <a:ext uri="{FF2B5EF4-FFF2-40B4-BE49-F238E27FC236}">
                <a16:creationId xmlns:a16="http://schemas.microsoft.com/office/drawing/2014/main" id="{255D4F5B-7761-18FC-3660-4A56CF86955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3C993B6-05B5-D939-850A-AD0B47459C79}"/>
              </a:ext>
            </a:extLst>
          </p:cNvPr>
          <p:cNvSpPr>
            <a:spLocks noGrp="1"/>
          </p:cNvSpPr>
          <p:nvPr>
            <p:ph type="sldNum" sz="quarter" idx="12"/>
          </p:nvPr>
        </p:nvSpPr>
        <p:spPr/>
        <p:txBody>
          <a:bodyPr/>
          <a:lstStyle/>
          <a:p>
            <a:fld id="{23F59517-C405-E443-AB02-B1DBD4F8DF9A}" type="slidenum">
              <a:rPr lang="en-US" smtClean="0"/>
              <a:t>‹#›</a:t>
            </a:fld>
            <a:endParaRPr lang="en-US"/>
          </a:p>
        </p:txBody>
      </p:sp>
    </p:spTree>
    <p:extLst>
      <p:ext uri="{BB962C8B-B14F-4D97-AF65-F5344CB8AC3E}">
        <p14:creationId xmlns:p14="http://schemas.microsoft.com/office/powerpoint/2010/main" val="7477971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05ADE-9B00-1B91-B15D-BC0D285C91A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485DAF-587D-03E1-DA73-1E203F89ACFA}"/>
              </a:ext>
            </a:extLst>
          </p:cNvPr>
          <p:cNvSpPr>
            <a:spLocks noGrp="1"/>
          </p:cNvSpPr>
          <p:nvPr>
            <p:ph type="dt" sz="half" idx="10"/>
          </p:nvPr>
        </p:nvSpPr>
        <p:spPr/>
        <p:txBody>
          <a:bodyPr/>
          <a:lstStyle/>
          <a:p>
            <a:fld id="{46573761-5A68-4746-86EE-E83F81841CFC}" type="datetimeFigureOut">
              <a:rPr lang="en-US" smtClean="0"/>
              <a:t>3/7/25</a:t>
            </a:fld>
            <a:endParaRPr lang="en-US"/>
          </a:p>
        </p:txBody>
      </p:sp>
      <p:sp>
        <p:nvSpPr>
          <p:cNvPr id="4" name="Footer Placeholder 3">
            <a:extLst>
              <a:ext uri="{FF2B5EF4-FFF2-40B4-BE49-F238E27FC236}">
                <a16:creationId xmlns:a16="http://schemas.microsoft.com/office/drawing/2014/main" id="{9C5B7B4C-C746-716C-1B42-DF2A1E2B566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5D2302-B8F4-162D-33EA-40BD7DDB2E98}"/>
              </a:ext>
            </a:extLst>
          </p:cNvPr>
          <p:cNvSpPr>
            <a:spLocks noGrp="1"/>
          </p:cNvSpPr>
          <p:nvPr>
            <p:ph type="sldNum" sz="quarter" idx="12"/>
          </p:nvPr>
        </p:nvSpPr>
        <p:spPr/>
        <p:txBody>
          <a:bodyPr/>
          <a:lstStyle/>
          <a:p>
            <a:fld id="{23F59517-C405-E443-AB02-B1DBD4F8DF9A}" type="slidenum">
              <a:rPr lang="en-US" smtClean="0"/>
              <a:t>‹#›</a:t>
            </a:fld>
            <a:endParaRPr lang="en-US"/>
          </a:p>
        </p:txBody>
      </p:sp>
    </p:spTree>
    <p:extLst>
      <p:ext uri="{BB962C8B-B14F-4D97-AF65-F5344CB8AC3E}">
        <p14:creationId xmlns:p14="http://schemas.microsoft.com/office/powerpoint/2010/main" val="29073475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5E53CB6-F452-1246-F840-0FF6013819E1}"/>
              </a:ext>
            </a:extLst>
          </p:cNvPr>
          <p:cNvSpPr>
            <a:spLocks noGrp="1"/>
          </p:cNvSpPr>
          <p:nvPr>
            <p:ph type="dt" sz="half" idx="10"/>
          </p:nvPr>
        </p:nvSpPr>
        <p:spPr/>
        <p:txBody>
          <a:bodyPr/>
          <a:lstStyle/>
          <a:p>
            <a:fld id="{46573761-5A68-4746-86EE-E83F81841CFC}" type="datetimeFigureOut">
              <a:rPr lang="en-US" smtClean="0"/>
              <a:t>3/7/25</a:t>
            </a:fld>
            <a:endParaRPr lang="en-US"/>
          </a:p>
        </p:txBody>
      </p:sp>
      <p:sp>
        <p:nvSpPr>
          <p:cNvPr id="3" name="Footer Placeholder 2">
            <a:extLst>
              <a:ext uri="{FF2B5EF4-FFF2-40B4-BE49-F238E27FC236}">
                <a16:creationId xmlns:a16="http://schemas.microsoft.com/office/drawing/2014/main" id="{0B6F914F-140E-9305-3F10-C14E73391E4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B2B7EB6-A5B9-43D3-A0D3-F707712472B0}"/>
              </a:ext>
            </a:extLst>
          </p:cNvPr>
          <p:cNvSpPr>
            <a:spLocks noGrp="1"/>
          </p:cNvSpPr>
          <p:nvPr>
            <p:ph type="sldNum" sz="quarter" idx="12"/>
          </p:nvPr>
        </p:nvSpPr>
        <p:spPr/>
        <p:txBody>
          <a:bodyPr/>
          <a:lstStyle/>
          <a:p>
            <a:fld id="{23F59517-C405-E443-AB02-B1DBD4F8DF9A}" type="slidenum">
              <a:rPr lang="en-US" smtClean="0"/>
              <a:t>‹#›</a:t>
            </a:fld>
            <a:endParaRPr lang="en-US"/>
          </a:p>
        </p:txBody>
      </p:sp>
    </p:spTree>
    <p:extLst>
      <p:ext uri="{BB962C8B-B14F-4D97-AF65-F5344CB8AC3E}">
        <p14:creationId xmlns:p14="http://schemas.microsoft.com/office/powerpoint/2010/main" val="3675245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00A84-6A2E-7A58-D7F1-400A94C75A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B529CC4-3FA1-5B21-5437-CE2CAAC4176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601DB3-B65A-3124-5710-7C3E42858B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817E652-03E8-43C1-0DFD-15E6A19842AA}"/>
              </a:ext>
            </a:extLst>
          </p:cNvPr>
          <p:cNvSpPr>
            <a:spLocks noGrp="1"/>
          </p:cNvSpPr>
          <p:nvPr>
            <p:ph type="dt" sz="half" idx="10"/>
          </p:nvPr>
        </p:nvSpPr>
        <p:spPr/>
        <p:txBody>
          <a:bodyPr/>
          <a:lstStyle/>
          <a:p>
            <a:fld id="{46573761-5A68-4746-86EE-E83F81841CFC}" type="datetimeFigureOut">
              <a:rPr lang="en-US" smtClean="0"/>
              <a:t>3/7/25</a:t>
            </a:fld>
            <a:endParaRPr lang="en-US"/>
          </a:p>
        </p:txBody>
      </p:sp>
      <p:sp>
        <p:nvSpPr>
          <p:cNvPr id="6" name="Footer Placeholder 5">
            <a:extLst>
              <a:ext uri="{FF2B5EF4-FFF2-40B4-BE49-F238E27FC236}">
                <a16:creationId xmlns:a16="http://schemas.microsoft.com/office/drawing/2014/main" id="{A9282758-A5CE-6FB1-019E-B362A27E03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5B13D7-0E2B-3AD0-A532-4C7E707FF2FE}"/>
              </a:ext>
            </a:extLst>
          </p:cNvPr>
          <p:cNvSpPr>
            <a:spLocks noGrp="1"/>
          </p:cNvSpPr>
          <p:nvPr>
            <p:ph type="sldNum" sz="quarter" idx="12"/>
          </p:nvPr>
        </p:nvSpPr>
        <p:spPr/>
        <p:txBody>
          <a:bodyPr/>
          <a:lstStyle/>
          <a:p>
            <a:fld id="{23F59517-C405-E443-AB02-B1DBD4F8DF9A}" type="slidenum">
              <a:rPr lang="en-US" smtClean="0"/>
              <a:t>‹#›</a:t>
            </a:fld>
            <a:endParaRPr lang="en-US"/>
          </a:p>
        </p:txBody>
      </p:sp>
    </p:spTree>
    <p:extLst>
      <p:ext uri="{BB962C8B-B14F-4D97-AF65-F5344CB8AC3E}">
        <p14:creationId xmlns:p14="http://schemas.microsoft.com/office/powerpoint/2010/main" val="1498223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6934B-4542-A023-D270-0EDD4F50F6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4FECDBD-B7A3-F3BC-6273-78281DD21DD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CF97249-64F0-9348-42F5-D72579BA1C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B972F4-4228-FFAE-C059-D9A7DB49D240}"/>
              </a:ext>
            </a:extLst>
          </p:cNvPr>
          <p:cNvSpPr>
            <a:spLocks noGrp="1"/>
          </p:cNvSpPr>
          <p:nvPr>
            <p:ph type="dt" sz="half" idx="10"/>
          </p:nvPr>
        </p:nvSpPr>
        <p:spPr/>
        <p:txBody>
          <a:bodyPr/>
          <a:lstStyle/>
          <a:p>
            <a:fld id="{46573761-5A68-4746-86EE-E83F81841CFC}" type="datetimeFigureOut">
              <a:rPr lang="en-US" smtClean="0"/>
              <a:t>3/7/25</a:t>
            </a:fld>
            <a:endParaRPr lang="en-US"/>
          </a:p>
        </p:txBody>
      </p:sp>
      <p:sp>
        <p:nvSpPr>
          <p:cNvPr id="6" name="Footer Placeholder 5">
            <a:extLst>
              <a:ext uri="{FF2B5EF4-FFF2-40B4-BE49-F238E27FC236}">
                <a16:creationId xmlns:a16="http://schemas.microsoft.com/office/drawing/2014/main" id="{E75E958D-2185-1B4F-6EA9-0E03270697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B2733D-BE5C-C366-9ED1-68DBC9C6B1AA}"/>
              </a:ext>
            </a:extLst>
          </p:cNvPr>
          <p:cNvSpPr>
            <a:spLocks noGrp="1"/>
          </p:cNvSpPr>
          <p:nvPr>
            <p:ph type="sldNum" sz="quarter" idx="12"/>
          </p:nvPr>
        </p:nvSpPr>
        <p:spPr/>
        <p:txBody>
          <a:bodyPr/>
          <a:lstStyle/>
          <a:p>
            <a:fld id="{23F59517-C405-E443-AB02-B1DBD4F8DF9A}" type="slidenum">
              <a:rPr lang="en-US" smtClean="0"/>
              <a:t>‹#›</a:t>
            </a:fld>
            <a:endParaRPr lang="en-US"/>
          </a:p>
        </p:txBody>
      </p:sp>
    </p:spTree>
    <p:extLst>
      <p:ext uri="{BB962C8B-B14F-4D97-AF65-F5344CB8AC3E}">
        <p14:creationId xmlns:p14="http://schemas.microsoft.com/office/powerpoint/2010/main" val="19652014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585DA8-E9F2-6D8D-A800-8793756BE0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2461C01-880B-9CAC-ED15-7CE79E3B013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0B6CE-8BBD-23F7-F371-CD79E4E08D0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6573761-5A68-4746-86EE-E83F81841CFC}" type="datetimeFigureOut">
              <a:rPr lang="en-US" smtClean="0"/>
              <a:t>3/7/25</a:t>
            </a:fld>
            <a:endParaRPr lang="en-US"/>
          </a:p>
        </p:txBody>
      </p:sp>
      <p:sp>
        <p:nvSpPr>
          <p:cNvPr id="5" name="Footer Placeholder 4">
            <a:extLst>
              <a:ext uri="{FF2B5EF4-FFF2-40B4-BE49-F238E27FC236}">
                <a16:creationId xmlns:a16="http://schemas.microsoft.com/office/drawing/2014/main" id="{E32A9A4E-AB7E-B15B-4549-DD00FE250DF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FA5919B-5DC5-681A-7207-0C47A28BE3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3F59517-C405-E443-AB02-B1DBD4F8DF9A}" type="slidenum">
              <a:rPr lang="en-US" smtClean="0"/>
              <a:t>‹#›</a:t>
            </a:fld>
            <a:endParaRPr lang="en-US"/>
          </a:p>
        </p:txBody>
      </p:sp>
    </p:spTree>
    <p:extLst>
      <p:ext uri="{BB962C8B-B14F-4D97-AF65-F5344CB8AC3E}">
        <p14:creationId xmlns:p14="http://schemas.microsoft.com/office/powerpoint/2010/main" val="34933634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1.gif"/></Relationships>
</file>

<file path=ppt/slides/_rels/slide5.xml.rels><?xml version="1.0" encoding="UTF-8" standalone="yes"?>
<Relationships xmlns="http://schemas.openxmlformats.org/package/2006/relationships"><Relationship Id="rId3" Type="http://schemas.openxmlformats.org/officeDocument/2006/relationships/hyperlink" Target="https://arxiv.org/pdf/2405.07864v1"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a document&#10;&#10;AI-generated content may be incorrect.">
            <a:extLst>
              <a:ext uri="{FF2B5EF4-FFF2-40B4-BE49-F238E27FC236}">
                <a16:creationId xmlns:a16="http://schemas.microsoft.com/office/drawing/2014/main" id="{808A7277-27F3-5684-33BD-A4B5C26BBE6F}"/>
              </a:ext>
            </a:extLst>
          </p:cNvPr>
          <p:cNvPicPr>
            <a:picLocks noChangeAspect="1"/>
          </p:cNvPicPr>
          <p:nvPr/>
        </p:nvPicPr>
        <p:blipFill>
          <a:blip r:embed="rId2"/>
          <a:stretch>
            <a:fillRect/>
          </a:stretch>
        </p:blipFill>
        <p:spPr>
          <a:xfrm>
            <a:off x="196304" y="97380"/>
            <a:ext cx="11236023" cy="3605926"/>
          </a:xfrm>
          <a:prstGeom prst="rect">
            <a:avLst/>
          </a:prstGeom>
        </p:spPr>
      </p:pic>
      <p:sp>
        <p:nvSpPr>
          <p:cNvPr id="4" name="TextBox 3">
            <a:extLst>
              <a:ext uri="{FF2B5EF4-FFF2-40B4-BE49-F238E27FC236}">
                <a16:creationId xmlns:a16="http://schemas.microsoft.com/office/drawing/2014/main" id="{8A47F4F3-DF7B-1EA6-779A-539E3C94E487}"/>
              </a:ext>
            </a:extLst>
          </p:cNvPr>
          <p:cNvSpPr txBox="1"/>
          <p:nvPr/>
        </p:nvSpPr>
        <p:spPr>
          <a:xfrm>
            <a:off x="196304" y="3703306"/>
            <a:ext cx="4709328" cy="2169825"/>
          </a:xfrm>
          <a:prstGeom prst="rect">
            <a:avLst/>
          </a:prstGeom>
          <a:noFill/>
        </p:spPr>
        <p:txBody>
          <a:bodyPr wrap="square">
            <a:spAutoFit/>
          </a:bodyPr>
          <a:lstStyle/>
          <a:p>
            <a:r>
              <a:rPr lang="en-US" sz="1500" dirty="0">
                <a:effectLst/>
                <a:latin typeface="Aptos" panose="020B0004020202020204" pitchFamily="34" charset="0"/>
              </a:rPr>
              <a:t>In </a:t>
            </a:r>
            <a:r>
              <a:rPr lang="en-US" sz="1500" b="1" dirty="0">
                <a:effectLst/>
                <a:latin typeface="Aptos" panose="020B0004020202020204" pitchFamily="34" charset="0"/>
              </a:rPr>
              <a:t>2018</a:t>
            </a:r>
            <a:r>
              <a:rPr lang="en-US" sz="1500" dirty="0">
                <a:effectLst/>
                <a:latin typeface="Aptos" panose="020B0004020202020204" pitchFamily="34" charset="0"/>
              </a:rPr>
              <a:t>, Sony released its first CMOS- based polarization imaging sensors, which integrated </a:t>
            </a:r>
            <a:r>
              <a:rPr lang="en-US" sz="1500" b="1" dirty="0">
                <a:effectLst/>
                <a:latin typeface="Aptos" panose="020B0004020202020204" pitchFamily="34" charset="0"/>
              </a:rPr>
              <a:t>patterned wire grid polarizers on-chip onto the pixels.</a:t>
            </a:r>
            <a:r>
              <a:rPr lang="en-US" sz="1500" b="1" dirty="0">
                <a:latin typeface="Aptos" panose="020B0004020202020204" pitchFamily="34" charset="0"/>
              </a:rPr>
              <a:t> </a:t>
            </a:r>
            <a:r>
              <a:rPr lang="en-US" sz="1500" dirty="0">
                <a:effectLst/>
                <a:latin typeface="Aptos" panose="020B0004020202020204" pitchFamily="34" charset="0"/>
              </a:rPr>
              <a:t>Nowadays, the Sony IMX250MZR/MYR, IMX253MZR/MYR and IMX264MZR/MYR sensors are commonly available in various electronics packages from several vendors, </a:t>
            </a:r>
            <a:r>
              <a:rPr lang="en-US" sz="1500" b="1" dirty="0">
                <a:effectLst/>
                <a:latin typeface="Aptos" panose="020B0004020202020204" pitchFamily="34" charset="0"/>
              </a:rPr>
              <a:t>with options for monochrome and RGB color, </a:t>
            </a:r>
            <a:r>
              <a:rPr lang="en-US" sz="1500" dirty="0">
                <a:effectLst/>
                <a:latin typeface="Aptos" panose="020B0004020202020204" pitchFamily="34" charset="0"/>
              </a:rPr>
              <a:t>and a range of detector formats and read-out speeds.</a:t>
            </a:r>
          </a:p>
        </p:txBody>
      </p:sp>
      <p:pic>
        <p:nvPicPr>
          <p:cNvPr id="8" name="Picture 7" descr="A close-up of a screen&#10;&#10;AI-generated content may be incorrect.">
            <a:extLst>
              <a:ext uri="{FF2B5EF4-FFF2-40B4-BE49-F238E27FC236}">
                <a16:creationId xmlns:a16="http://schemas.microsoft.com/office/drawing/2014/main" id="{0EEA69AB-CA48-EC79-FB79-F9F8BEEB63FE}"/>
              </a:ext>
            </a:extLst>
          </p:cNvPr>
          <p:cNvPicPr>
            <a:picLocks noChangeAspect="1"/>
          </p:cNvPicPr>
          <p:nvPr/>
        </p:nvPicPr>
        <p:blipFill>
          <a:blip r:embed="rId3">
            <a:clrChange>
              <a:clrFrom>
                <a:srgbClr val="FFFFFF"/>
              </a:clrFrom>
              <a:clrTo>
                <a:srgbClr val="FFFFFF">
                  <a:alpha val="0"/>
                </a:srgbClr>
              </a:clrTo>
            </a:clrChange>
          </a:blip>
          <a:srcRect b="57713"/>
          <a:stretch/>
        </p:blipFill>
        <p:spPr>
          <a:xfrm>
            <a:off x="8509714" y="506082"/>
            <a:ext cx="2179752" cy="1155573"/>
          </a:xfrm>
          <a:prstGeom prst="rect">
            <a:avLst/>
          </a:prstGeom>
        </p:spPr>
      </p:pic>
      <p:pic>
        <p:nvPicPr>
          <p:cNvPr id="3" name="Picture 2" descr="A microscope and a tablet&#10;&#10;AI-generated content may be incorrect.">
            <a:extLst>
              <a:ext uri="{FF2B5EF4-FFF2-40B4-BE49-F238E27FC236}">
                <a16:creationId xmlns:a16="http://schemas.microsoft.com/office/drawing/2014/main" id="{F8883257-3AD6-BFB4-3602-45CD0176DEE8}"/>
              </a:ext>
            </a:extLst>
          </p:cNvPr>
          <p:cNvPicPr>
            <a:picLocks noChangeAspect="1"/>
          </p:cNvPicPr>
          <p:nvPr/>
        </p:nvPicPr>
        <p:blipFill>
          <a:blip r:embed="rId4"/>
          <a:srcRect t="6011"/>
          <a:stretch/>
        </p:blipFill>
        <p:spPr>
          <a:xfrm>
            <a:off x="9464089" y="3812920"/>
            <a:ext cx="2336613" cy="2925884"/>
          </a:xfrm>
          <a:prstGeom prst="rect">
            <a:avLst/>
          </a:prstGeom>
        </p:spPr>
      </p:pic>
      <p:pic>
        <p:nvPicPr>
          <p:cNvPr id="6" name="Picture 5">
            <a:extLst>
              <a:ext uri="{FF2B5EF4-FFF2-40B4-BE49-F238E27FC236}">
                <a16:creationId xmlns:a16="http://schemas.microsoft.com/office/drawing/2014/main" id="{219ABB9D-BA41-95CE-8F2A-8E9D4F9C28ED}"/>
              </a:ext>
            </a:extLst>
          </p:cNvPr>
          <p:cNvPicPr>
            <a:picLocks noChangeAspect="1"/>
          </p:cNvPicPr>
          <p:nvPr/>
        </p:nvPicPr>
        <p:blipFill>
          <a:blip r:embed="rId5"/>
          <a:srcRect b="64164"/>
          <a:stretch/>
        </p:blipFill>
        <p:spPr>
          <a:xfrm>
            <a:off x="5236615" y="3878501"/>
            <a:ext cx="4099510" cy="2331884"/>
          </a:xfrm>
          <a:prstGeom prst="rect">
            <a:avLst/>
          </a:prstGeom>
        </p:spPr>
      </p:pic>
    </p:spTree>
    <p:extLst>
      <p:ext uri="{BB962C8B-B14F-4D97-AF65-F5344CB8AC3E}">
        <p14:creationId xmlns:p14="http://schemas.microsoft.com/office/powerpoint/2010/main" val="35450115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D094FE2-15FD-2344-1501-FEEE7BF60441}"/>
              </a:ext>
            </a:extLst>
          </p:cNvPr>
          <p:cNvPicPr>
            <a:picLocks noChangeAspect="1"/>
          </p:cNvPicPr>
          <p:nvPr/>
        </p:nvPicPr>
        <p:blipFill>
          <a:blip r:embed="rId2"/>
          <a:stretch>
            <a:fillRect/>
          </a:stretch>
        </p:blipFill>
        <p:spPr>
          <a:xfrm>
            <a:off x="4730752" y="2630822"/>
            <a:ext cx="6975453" cy="3985973"/>
          </a:xfrm>
          <a:prstGeom prst="rect">
            <a:avLst/>
          </a:prstGeom>
        </p:spPr>
      </p:pic>
      <p:sp>
        <p:nvSpPr>
          <p:cNvPr id="11" name="TextBox 10">
            <a:extLst>
              <a:ext uri="{FF2B5EF4-FFF2-40B4-BE49-F238E27FC236}">
                <a16:creationId xmlns:a16="http://schemas.microsoft.com/office/drawing/2014/main" id="{2F4B011A-F752-932B-6825-AF196E8F18BD}"/>
              </a:ext>
            </a:extLst>
          </p:cNvPr>
          <p:cNvSpPr txBox="1"/>
          <p:nvPr/>
        </p:nvSpPr>
        <p:spPr>
          <a:xfrm>
            <a:off x="614748" y="382012"/>
            <a:ext cx="9678429" cy="2400657"/>
          </a:xfrm>
          <a:prstGeom prst="rect">
            <a:avLst/>
          </a:prstGeom>
          <a:noFill/>
        </p:spPr>
        <p:txBody>
          <a:bodyPr wrap="square">
            <a:spAutoFit/>
          </a:bodyPr>
          <a:lstStyle/>
          <a:p>
            <a:r>
              <a:rPr lang="en-US" sz="1500" b="1" dirty="0">
                <a:effectLst/>
                <a:latin typeface="Aptos" panose="020B0004020202020204" pitchFamily="34" charset="0"/>
                <a:cs typeface="Times New Roman" panose="02020603050405020304" pitchFamily="18" charset="0"/>
              </a:rPr>
              <a:t>Wire grid polarization </a:t>
            </a:r>
            <a:r>
              <a:rPr lang="en-US" sz="1500" b="0" i="0" u="none" strike="noStrike" dirty="0">
                <a:effectLst/>
                <a:latin typeface="Aptos" panose="020B0004020202020204" pitchFamily="34" charset="0"/>
                <a:cs typeface="Times New Roman" panose="02020603050405020304" pitchFamily="18" charset="0"/>
              </a:rPr>
              <a:t>is the principle behind Sony’s Polarized CMOS sensors</a:t>
            </a:r>
            <a:endParaRPr lang="en-US" sz="1500" b="1" dirty="0">
              <a:effectLst/>
              <a:latin typeface="Aptos" panose="020B0004020202020204" pitchFamily="34" charset="0"/>
              <a:cs typeface="Times New Roman" panose="02020603050405020304" pitchFamily="18" charset="0"/>
            </a:endParaRPr>
          </a:p>
          <a:p>
            <a:endParaRPr lang="en-US" sz="1500" dirty="0">
              <a:latin typeface="Aptos" panose="020B0004020202020204" pitchFamily="34" charset="0"/>
              <a:cs typeface="Times New Roman" panose="02020603050405020304" pitchFamily="18" charset="0"/>
            </a:endParaRPr>
          </a:p>
          <a:p>
            <a:r>
              <a:rPr lang="en-US" sz="1500" b="1" dirty="0">
                <a:effectLst/>
                <a:latin typeface="Aptos" panose="020B0004020202020204" pitchFamily="34" charset="0"/>
                <a:cs typeface="Times New Roman" panose="02020603050405020304" pitchFamily="18" charset="0"/>
              </a:rPr>
              <a:t>Principle</a:t>
            </a:r>
            <a:r>
              <a:rPr lang="en-US" sz="1500" dirty="0">
                <a:effectLst/>
                <a:latin typeface="Aptos" panose="020B0004020202020204" pitchFamily="34" charset="0"/>
                <a:cs typeface="Times New Roman" panose="02020603050405020304" pitchFamily="18" charset="0"/>
              </a:rPr>
              <a:t>: a wire grid polarizer consists of a fine grid of closely spaced parallel metal wires on a substrate. </a:t>
            </a:r>
          </a:p>
          <a:p>
            <a:endParaRPr lang="en-US" sz="1500" dirty="0">
              <a:latin typeface="Aptos" panose="020B0004020202020204" pitchFamily="34" charset="0"/>
              <a:cs typeface="Times New Roman" panose="02020603050405020304" pitchFamily="18" charset="0"/>
            </a:endParaRPr>
          </a:p>
          <a:p>
            <a:r>
              <a:rPr lang="en-US" sz="1500" b="1" dirty="0">
                <a:effectLst/>
                <a:latin typeface="Aptos" panose="020B0004020202020204" pitchFamily="34" charset="0"/>
                <a:cs typeface="Times New Roman" panose="02020603050405020304" pitchFamily="18" charset="0"/>
              </a:rPr>
              <a:t>Polarization interaction: </a:t>
            </a:r>
            <a:r>
              <a:rPr lang="en-US" sz="1500" dirty="0">
                <a:effectLst/>
                <a:latin typeface="Aptos" panose="020B0004020202020204" pitchFamily="34" charset="0"/>
                <a:cs typeface="Times New Roman" panose="02020603050405020304" pitchFamily="18" charset="0"/>
              </a:rPr>
              <a:t>When light hits the grid, the electric field component that is parallel to the wires excite electrons in the wires, causing them to oscillate and absorb the energy of that polarization. </a:t>
            </a:r>
            <a:r>
              <a:rPr lang="en-US" sz="1500" b="0" i="0" u="none" strike="noStrike" dirty="0">
                <a:effectLst/>
                <a:latin typeface="Aptos" panose="020B0004020202020204" pitchFamily="34" charset="0"/>
              </a:rPr>
              <a:t>Polarized parallel light is reflected and adsorbed by the wires while perpendicular light passes through.</a:t>
            </a:r>
            <a:endParaRPr lang="en-US" sz="1500" dirty="0">
              <a:effectLst/>
              <a:latin typeface="Aptos" panose="020B0004020202020204" pitchFamily="34" charset="0"/>
              <a:cs typeface="Times New Roman" panose="02020603050405020304" pitchFamily="18" charset="0"/>
            </a:endParaRPr>
          </a:p>
          <a:p>
            <a:endParaRPr lang="en-US" sz="1500" dirty="0">
              <a:latin typeface="Aptos" panose="020B0004020202020204" pitchFamily="34" charset="0"/>
              <a:cs typeface="Times New Roman" panose="02020603050405020304" pitchFamily="18" charset="0"/>
            </a:endParaRPr>
          </a:p>
          <a:p>
            <a:endParaRPr lang="en-US" sz="1500" dirty="0">
              <a:latin typeface="Aptos" panose="020B0004020202020204" pitchFamily="34" charset="0"/>
              <a:cs typeface="Times New Roman" panose="02020603050405020304" pitchFamily="18" charset="0"/>
            </a:endParaRPr>
          </a:p>
          <a:p>
            <a:endParaRPr lang="en-US" sz="1500" dirty="0">
              <a:latin typeface="Aptos" panose="020B0004020202020204" pitchFamily="34" charset="0"/>
              <a:cs typeface="Times New Roman" panose="02020603050405020304" pitchFamily="18" charset="0"/>
            </a:endParaRPr>
          </a:p>
        </p:txBody>
      </p:sp>
      <p:pic>
        <p:nvPicPr>
          <p:cNvPr id="2" name="Picture 1" descr="A close-up of a screen&#10;&#10;AI-generated content may be incorrect.">
            <a:extLst>
              <a:ext uri="{FF2B5EF4-FFF2-40B4-BE49-F238E27FC236}">
                <a16:creationId xmlns:a16="http://schemas.microsoft.com/office/drawing/2014/main" id="{480FCD30-4731-8DB4-7873-B3B7F60ADD28}"/>
              </a:ext>
            </a:extLst>
          </p:cNvPr>
          <p:cNvPicPr>
            <a:picLocks noChangeAspect="1"/>
          </p:cNvPicPr>
          <p:nvPr/>
        </p:nvPicPr>
        <p:blipFill>
          <a:blip r:embed="rId3"/>
          <a:srcRect t="42698"/>
          <a:stretch/>
        </p:blipFill>
        <p:spPr>
          <a:xfrm>
            <a:off x="485795" y="3429000"/>
            <a:ext cx="3862457" cy="2774683"/>
          </a:xfrm>
          <a:prstGeom prst="rect">
            <a:avLst/>
          </a:prstGeom>
        </p:spPr>
      </p:pic>
    </p:spTree>
    <p:extLst>
      <p:ext uri="{BB962C8B-B14F-4D97-AF65-F5344CB8AC3E}">
        <p14:creationId xmlns:p14="http://schemas.microsoft.com/office/powerpoint/2010/main" val="40624795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3DBE35E-A3E4-9949-896C-01F01E87B0AF}"/>
              </a:ext>
            </a:extLst>
          </p:cNvPr>
          <p:cNvPicPr>
            <a:picLocks noChangeAspect="1"/>
          </p:cNvPicPr>
          <p:nvPr/>
        </p:nvPicPr>
        <p:blipFill>
          <a:blip r:embed="rId3"/>
          <a:stretch>
            <a:fillRect/>
          </a:stretch>
        </p:blipFill>
        <p:spPr>
          <a:xfrm>
            <a:off x="0" y="3965845"/>
            <a:ext cx="4135199" cy="2631490"/>
          </a:xfrm>
          <a:prstGeom prst="rect">
            <a:avLst/>
          </a:prstGeom>
        </p:spPr>
      </p:pic>
      <p:pic>
        <p:nvPicPr>
          <p:cNvPr id="16" name="Picture 15" descr="A diagram of a computer chip&#10;&#10;AI-generated content may be incorrect.">
            <a:extLst>
              <a:ext uri="{FF2B5EF4-FFF2-40B4-BE49-F238E27FC236}">
                <a16:creationId xmlns:a16="http://schemas.microsoft.com/office/drawing/2014/main" id="{8FAD2304-977C-63EF-4E99-B98201E64E93}"/>
              </a:ext>
            </a:extLst>
          </p:cNvPr>
          <p:cNvPicPr>
            <a:picLocks noChangeAspect="1"/>
          </p:cNvPicPr>
          <p:nvPr/>
        </p:nvPicPr>
        <p:blipFill>
          <a:blip r:embed="rId4"/>
          <a:srcRect t="15899" r="58485" b="41225"/>
          <a:stretch/>
        </p:blipFill>
        <p:spPr>
          <a:xfrm>
            <a:off x="3238232" y="1520642"/>
            <a:ext cx="3863117" cy="3007265"/>
          </a:xfrm>
          <a:prstGeom prst="rect">
            <a:avLst/>
          </a:prstGeom>
        </p:spPr>
      </p:pic>
      <p:sp>
        <p:nvSpPr>
          <p:cNvPr id="18" name="TextBox 17">
            <a:extLst>
              <a:ext uri="{FF2B5EF4-FFF2-40B4-BE49-F238E27FC236}">
                <a16:creationId xmlns:a16="http://schemas.microsoft.com/office/drawing/2014/main" id="{C07FEE7C-2164-50A9-8FCB-BBFF6AFF115E}"/>
              </a:ext>
            </a:extLst>
          </p:cNvPr>
          <p:cNvSpPr txBox="1"/>
          <p:nvPr/>
        </p:nvSpPr>
        <p:spPr>
          <a:xfrm>
            <a:off x="6976030" y="1363933"/>
            <a:ext cx="4587322" cy="3785652"/>
          </a:xfrm>
          <a:prstGeom prst="rect">
            <a:avLst/>
          </a:prstGeom>
          <a:noFill/>
        </p:spPr>
        <p:txBody>
          <a:bodyPr wrap="square">
            <a:spAutoFit/>
          </a:bodyPr>
          <a:lstStyle/>
          <a:p>
            <a:endParaRPr lang="en-US" sz="1500" dirty="0">
              <a:cs typeface="Calibri Light" panose="020F0302020204030204" pitchFamily="34" charset="0"/>
            </a:endParaRPr>
          </a:p>
          <a:p>
            <a:r>
              <a:rPr lang="en-US" sz="1500" u="none" strike="noStrike" dirty="0">
                <a:effectLst/>
                <a:cs typeface="Calibri Light" panose="020F0302020204030204" pitchFamily="34" charset="0"/>
              </a:rPr>
              <a:t>The polarizer array is comprised of four different angled polarizers (90°, 45°, 135° and 0°) which are placed on </a:t>
            </a:r>
            <a:r>
              <a:rPr lang="en-US" sz="1500" b="1" dirty="0">
                <a:effectLst/>
                <a:cs typeface="Calibri Light" panose="020F0302020204030204" pitchFamily="34" charset="0"/>
              </a:rPr>
              <a:t>3.45 </a:t>
            </a:r>
            <a:r>
              <a:rPr lang="el-GR" sz="1500" b="1" dirty="0">
                <a:effectLst/>
                <a:cs typeface="Calibri Light" panose="020F0302020204030204" pitchFamily="34" charset="0"/>
              </a:rPr>
              <a:t>μ</a:t>
            </a:r>
            <a:r>
              <a:rPr lang="en-US" sz="1500" b="1" dirty="0">
                <a:effectLst/>
                <a:cs typeface="Calibri Light" panose="020F0302020204030204" pitchFamily="34" charset="0"/>
              </a:rPr>
              <a:t>m </a:t>
            </a:r>
            <a:r>
              <a:rPr lang="en-US" sz="1500" b="1" u="none" strike="noStrike" dirty="0">
                <a:effectLst/>
                <a:cs typeface="Calibri Light" panose="020F0302020204030204" pitchFamily="34" charset="0"/>
              </a:rPr>
              <a:t>pixel</a:t>
            </a:r>
            <a:r>
              <a:rPr lang="en-US" sz="1500" u="none" strike="noStrike" dirty="0">
                <a:effectLst/>
                <a:cs typeface="Calibri Light" panose="020F0302020204030204" pitchFamily="34" charset="0"/>
              </a:rPr>
              <a:t>. </a:t>
            </a:r>
            <a:r>
              <a:rPr lang="en-US" sz="1500" b="1" u="none" strike="noStrike" dirty="0">
                <a:effectLst/>
                <a:cs typeface="Calibri Light" panose="020F0302020204030204" pitchFamily="34" charset="0"/>
              </a:rPr>
              <a:t>Every block of four pixels makes up a calculation unit. </a:t>
            </a:r>
          </a:p>
          <a:p>
            <a:endParaRPr lang="en-US" sz="1500" b="1" dirty="0">
              <a:cs typeface="Calibri Light" panose="020F0302020204030204" pitchFamily="34" charset="0"/>
            </a:endParaRPr>
          </a:p>
          <a:p>
            <a:r>
              <a:rPr lang="en-US" sz="1500" u="none" strike="noStrike" dirty="0">
                <a:effectLst/>
                <a:cs typeface="Calibri Light" panose="020F0302020204030204" pitchFamily="34" charset="0"/>
              </a:rPr>
              <a:t>The relationship between the different directional polarizers in this innovative 4-pixel block design allows </a:t>
            </a:r>
            <a:r>
              <a:rPr lang="en-US" sz="1500" b="1" u="none" strike="noStrike" dirty="0">
                <a:effectLst/>
                <a:cs typeface="Calibri Light" panose="020F0302020204030204" pitchFamily="34" charset="0"/>
              </a:rPr>
              <a:t>the calculation of both the degree and direction of polarization. </a:t>
            </a:r>
          </a:p>
          <a:p>
            <a:endParaRPr lang="en-US" sz="1500" u="none" strike="noStrike" dirty="0">
              <a:effectLst/>
              <a:cs typeface="Calibri Light" panose="020F0302020204030204" pitchFamily="34" charset="0"/>
            </a:endParaRPr>
          </a:p>
          <a:p>
            <a:endParaRPr lang="en-US" sz="1500" dirty="0">
              <a:cs typeface="Calibri Light" panose="020F0302020204030204" pitchFamily="34" charset="0"/>
            </a:endParaRPr>
          </a:p>
          <a:p>
            <a:endParaRPr lang="en-US" sz="1500" dirty="0">
              <a:cs typeface="Calibri Light" panose="020F0302020204030204" pitchFamily="34" charset="0"/>
            </a:endParaRPr>
          </a:p>
          <a:p>
            <a:endParaRPr lang="en-US" sz="1500" dirty="0">
              <a:cs typeface="Calibri Light" panose="020F0302020204030204" pitchFamily="34" charset="0"/>
            </a:endParaRPr>
          </a:p>
          <a:p>
            <a:endParaRPr lang="en-US" sz="1500" dirty="0">
              <a:effectLst/>
              <a:cs typeface="Calibri Light" panose="020F0302020204030204" pitchFamily="34" charset="0"/>
            </a:endParaRPr>
          </a:p>
          <a:p>
            <a:endParaRPr lang="en-US" sz="1500" dirty="0">
              <a:cs typeface="Calibri Light" panose="020F0302020204030204" pitchFamily="34" charset="0"/>
            </a:endParaRPr>
          </a:p>
        </p:txBody>
      </p:sp>
      <p:pic>
        <p:nvPicPr>
          <p:cNvPr id="2" name="Picture 1">
            <a:extLst>
              <a:ext uri="{FF2B5EF4-FFF2-40B4-BE49-F238E27FC236}">
                <a16:creationId xmlns:a16="http://schemas.microsoft.com/office/drawing/2014/main" id="{C2BEA636-1E93-76A5-FA4D-9BDA2FE18C74}"/>
              </a:ext>
            </a:extLst>
          </p:cNvPr>
          <p:cNvPicPr>
            <a:picLocks noChangeAspect="1"/>
          </p:cNvPicPr>
          <p:nvPr/>
        </p:nvPicPr>
        <p:blipFill>
          <a:blip r:embed="rId5"/>
          <a:stretch>
            <a:fillRect/>
          </a:stretch>
        </p:blipFill>
        <p:spPr>
          <a:xfrm>
            <a:off x="534945" y="1048370"/>
            <a:ext cx="1977081" cy="2562882"/>
          </a:xfrm>
          <a:prstGeom prst="rect">
            <a:avLst/>
          </a:prstGeom>
        </p:spPr>
      </p:pic>
      <p:cxnSp>
        <p:nvCxnSpPr>
          <p:cNvPr id="6" name="Straight Connector 5">
            <a:extLst>
              <a:ext uri="{FF2B5EF4-FFF2-40B4-BE49-F238E27FC236}">
                <a16:creationId xmlns:a16="http://schemas.microsoft.com/office/drawing/2014/main" id="{EF251B05-D010-B5DE-6E0B-15702166978E}"/>
              </a:ext>
            </a:extLst>
          </p:cNvPr>
          <p:cNvCxnSpPr/>
          <p:nvPr/>
        </p:nvCxnSpPr>
        <p:spPr>
          <a:xfrm flipV="1">
            <a:off x="1069890" y="2702257"/>
            <a:ext cx="3065309" cy="1569492"/>
          </a:xfrm>
          <a:prstGeom prst="line">
            <a:avLst/>
          </a:prstGeom>
          <a:ln>
            <a:solidFill>
              <a:srgbClr val="FF9A35"/>
            </a:solidFill>
          </a:ln>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A2AE315F-1D07-209A-8364-4E06BFBCF93E}"/>
              </a:ext>
            </a:extLst>
          </p:cNvPr>
          <p:cNvCxnSpPr>
            <a:cxnSpLocks/>
          </p:cNvCxnSpPr>
          <p:nvPr/>
        </p:nvCxnSpPr>
        <p:spPr>
          <a:xfrm flipV="1">
            <a:off x="3046971" y="3634181"/>
            <a:ext cx="2069183" cy="2664502"/>
          </a:xfrm>
          <a:prstGeom prst="line">
            <a:avLst/>
          </a:prstGeom>
          <a:ln>
            <a:solidFill>
              <a:srgbClr val="FF9A35"/>
            </a:solidFill>
          </a:ln>
        </p:spPr>
        <p:style>
          <a:lnRef idx="2">
            <a:schemeClr val="accent1"/>
          </a:lnRef>
          <a:fillRef idx="0">
            <a:schemeClr val="accent1"/>
          </a:fillRef>
          <a:effectRef idx="1">
            <a:schemeClr val="accent1"/>
          </a:effectRef>
          <a:fontRef idx="minor">
            <a:schemeClr val="tx1"/>
          </a:fontRef>
        </p:style>
      </p:cxnSp>
      <p:pic>
        <p:nvPicPr>
          <p:cNvPr id="12" name="Picture 11" descr="A math equations and formulas&#10;&#10;AI-generated content may be incorrect.">
            <a:extLst>
              <a:ext uri="{FF2B5EF4-FFF2-40B4-BE49-F238E27FC236}">
                <a16:creationId xmlns:a16="http://schemas.microsoft.com/office/drawing/2014/main" id="{49002BAD-ECE9-DCD7-E3A8-002891FCDD7D}"/>
              </a:ext>
            </a:extLst>
          </p:cNvPr>
          <p:cNvPicPr>
            <a:picLocks noChangeAspect="1"/>
          </p:cNvPicPr>
          <p:nvPr/>
        </p:nvPicPr>
        <p:blipFill>
          <a:blip r:embed="rId6"/>
          <a:srcRect b="47636"/>
          <a:stretch/>
        </p:blipFill>
        <p:spPr>
          <a:xfrm>
            <a:off x="4515237" y="5149585"/>
            <a:ext cx="3061710" cy="1093419"/>
          </a:xfrm>
          <a:prstGeom prst="rect">
            <a:avLst/>
          </a:prstGeom>
        </p:spPr>
      </p:pic>
      <p:sp>
        <p:nvSpPr>
          <p:cNvPr id="19" name="TextBox 18">
            <a:extLst>
              <a:ext uri="{FF2B5EF4-FFF2-40B4-BE49-F238E27FC236}">
                <a16:creationId xmlns:a16="http://schemas.microsoft.com/office/drawing/2014/main" id="{74D7CFBC-CD4A-038A-87AB-D97A6563ECC4}"/>
              </a:ext>
            </a:extLst>
          </p:cNvPr>
          <p:cNvSpPr txBox="1"/>
          <p:nvPr/>
        </p:nvSpPr>
        <p:spPr>
          <a:xfrm>
            <a:off x="8163125" y="5509889"/>
            <a:ext cx="6099858" cy="369332"/>
          </a:xfrm>
          <a:prstGeom prst="rect">
            <a:avLst/>
          </a:prstGeom>
          <a:noFill/>
        </p:spPr>
        <p:txBody>
          <a:bodyPr wrap="square">
            <a:spAutoFit/>
          </a:bodyPr>
          <a:lstStyle/>
          <a:p>
            <a:r>
              <a:rPr lang="en-US" sz="1800" b="1" dirty="0">
                <a:effectLst/>
                <a:latin typeface="Aptos" panose="020B0004020202020204" pitchFamily="34" charset="0"/>
                <a:cs typeface="Times New Roman" panose="02020603050405020304" pitchFamily="18" charset="0"/>
              </a:rPr>
              <a:t>Stokes: Q, U, I</a:t>
            </a:r>
            <a:endParaRPr lang="en-US" dirty="0"/>
          </a:p>
        </p:txBody>
      </p:sp>
    </p:spTree>
    <p:extLst>
      <p:ext uri="{BB962C8B-B14F-4D97-AF65-F5344CB8AC3E}">
        <p14:creationId xmlns:p14="http://schemas.microsoft.com/office/powerpoint/2010/main" val="13562690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40038B-3DBC-B012-73B4-A83777D7B342}"/>
            </a:ext>
          </a:extLst>
        </p:cNvPr>
        <p:cNvGrpSpPr/>
        <p:nvPr/>
      </p:nvGrpSpPr>
      <p:grpSpPr>
        <a:xfrm>
          <a:off x="0" y="0"/>
          <a:ext cx="0" cy="0"/>
          <a:chOff x="0" y="0"/>
          <a:chExt cx="0" cy="0"/>
        </a:xfrm>
      </p:grpSpPr>
      <p:pic>
        <p:nvPicPr>
          <p:cNvPr id="2" name="Picture 1" descr="A diagram of a computer chip&#10;&#10;AI-generated content may be incorrect.">
            <a:extLst>
              <a:ext uri="{FF2B5EF4-FFF2-40B4-BE49-F238E27FC236}">
                <a16:creationId xmlns:a16="http://schemas.microsoft.com/office/drawing/2014/main" id="{04206D20-69ED-6D76-8038-D548F6C81C3B}"/>
              </a:ext>
            </a:extLst>
          </p:cNvPr>
          <p:cNvPicPr>
            <a:picLocks noChangeAspect="1"/>
          </p:cNvPicPr>
          <p:nvPr/>
        </p:nvPicPr>
        <p:blipFill>
          <a:blip r:embed="rId2"/>
          <a:srcRect l="40306" t="-2240" r="2853" b="-958"/>
          <a:stretch/>
        </p:blipFill>
        <p:spPr>
          <a:xfrm>
            <a:off x="-112544" y="291082"/>
            <a:ext cx="4631746" cy="6338254"/>
          </a:xfrm>
          <a:prstGeom prst="rect">
            <a:avLst/>
          </a:prstGeom>
        </p:spPr>
      </p:pic>
      <p:pic>
        <p:nvPicPr>
          <p:cNvPr id="5" name="Picture 4">
            <a:extLst>
              <a:ext uri="{FF2B5EF4-FFF2-40B4-BE49-F238E27FC236}">
                <a16:creationId xmlns:a16="http://schemas.microsoft.com/office/drawing/2014/main" id="{F6B67CBF-F418-33B9-3BE0-1B28F21195DD}"/>
              </a:ext>
            </a:extLst>
          </p:cNvPr>
          <p:cNvPicPr>
            <a:picLocks noChangeAspect="1"/>
          </p:cNvPicPr>
          <p:nvPr/>
        </p:nvPicPr>
        <p:blipFill>
          <a:blip r:embed="rId3"/>
          <a:stretch>
            <a:fillRect/>
          </a:stretch>
        </p:blipFill>
        <p:spPr>
          <a:xfrm>
            <a:off x="7673872" y="3790545"/>
            <a:ext cx="3027279" cy="2690915"/>
          </a:xfrm>
          <a:prstGeom prst="rect">
            <a:avLst/>
          </a:prstGeom>
        </p:spPr>
      </p:pic>
      <p:pic>
        <p:nvPicPr>
          <p:cNvPr id="6" name="Picture 5">
            <a:extLst>
              <a:ext uri="{FF2B5EF4-FFF2-40B4-BE49-F238E27FC236}">
                <a16:creationId xmlns:a16="http://schemas.microsoft.com/office/drawing/2014/main" id="{BC5078F0-8D2B-E7A6-BA4F-D86FC4F4EEBF}"/>
              </a:ext>
            </a:extLst>
          </p:cNvPr>
          <p:cNvPicPr>
            <a:picLocks noChangeAspect="1"/>
          </p:cNvPicPr>
          <p:nvPr/>
        </p:nvPicPr>
        <p:blipFill>
          <a:blip r:embed="rId4"/>
          <a:stretch>
            <a:fillRect/>
          </a:stretch>
        </p:blipFill>
        <p:spPr>
          <a:xfrm>
            <a:off x="3974431" y="3705088"/>
            <a:ext cx="3219559" cy="2861830"/>
          </a:xfrm>
          <a:prstGeom prst="rect">
            <a:avLst/>
          </a:prstGeom>
        </p:spPr>
      </p:pic>
      <p:sp>
        <p:nvSpPr>
          <p:cNvPr id="7" name="TextBox 6">
            <a:extLst>
              <a:ext uri="{FF2B5EF4-FFF2-40B4-BE49-F238E27FC236}">
                <a16:creationId xmlns:a16="http://schemas.microsoft.com/office/drawing/2014/main" id="{C0443F50-A149-7E9A-BDBF-00DCD657476B}"/>
              </a:ext>
            </a:extLst>
          </p:cNvPr>
          <p:cNvSpPr txBox="1"/>
          <p:nvPr/>
        </p:nvSpPr>
        <p:spPr>
          <a:xfrm>
            <a:off x="4941209" y="2182505"/>
            <a:ext cx="6343460" cy="124649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dirty="0">
                <a:ln>
                  <a:noFill/>
                </a:ln>
                <a:solidFill>
                  <a:srgbClr val="23232C"/>
                </a:solidFill>
                <a:effectLst/>
                <a:uLnTx/>
                <a:uFillTx/>
                <a:latin typeface="Aptos" panose="020B0004020202020204" pitchFamily="34" charset="0"/>
                <a:ea typeface="+mn-ea"/>
                <a:cs typeface="+mn-cs"/>
              </a:rPr>
              <a:t>Sony’s polarization sensor reduces the chance of crosstalk thanks to the polarizer array being placed on-chip.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500" dirty="0">
              <a:solidFill>
                <a:srgbClr val="23232C"/>
              </a:solidFill>
              <a:latin typeface="Aptos" panose="020B00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dirty="0">
                <a:ln>
                  <a:noFill/>
                </a:ln>
                <a:solidFill>
                  <a:srgbClr val="23232C"/>
                </a:solidFill>
                <a:effectLst/>
                <a:uLnTx/>
                <a:uFillTx/>
                <a:latin typeface="Aptos" panose="020B0004020202020204" pitchFamily="34" charset="0"/>
                <a:ea typeface="+mn-ea"/>
                <a:cs typeface="+mn-cs"/>
              </a:rPr>
              <a:t>In the example below, the 0° polarized light is unable to enter the pixel meant to detect only 90°.</a:t>
            </a:r>
            <a:endParaRPr kumimoji="0" lang="en-US" sz="1500" b="0" i="0" u="none" strike="noStrike" kern="1200" cap="none" spc="0" normalizeH="0" baseline="0" noProof="0" dirty="0">
              <a:ln>
                <a:noFill/>
              </a:ln>
              <a:solidFill>
                <a:prstClr val="black"/>
              </a:solidFill>
              <a:effectLst/>
              <a:uLnTx/>
              <a:uFillTx/>
              <a:latin typeface="Aptos" panose="020B0004020202020204" pitchFamily="34" charset="0"/>
              <a:ea typeface="+mn-ea"/>
              <a:cs typeface="+mn-cs"/>
            </a:endParaRPr>
          </a:p>
        </p:txBody>
      </p:sp>
    </p:spTree>
    <p:extLst>
      <p:ext uri="{BB962C8B-B14F-4D97-AF65-F5344CB8AC3E}">
        <p14:creationId xmlns:p14="http://schemas.microsoft.com/office/powerpoint/2010/main" val="12070996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C7D4B7-6B7E-5A8E-7869-D8859FFD614D}"/>
            </a:ext>
          </a:extLst>
        </p:cNvPr>
        <p:cNvGrpSpPr/>
        <p:nvPr/>
      </p:nvGrpSpPr>
      <p:grpSpPr>
        <a:xfrm>
          <a:off x="0" y="0"/>
          <a:ext cx="0" cy="0"/>
          <a:chOff x="0" y="0"/>
          <a:chExt cx="0" cy="0"/>
        </a:xfrm>
      </p:grpSpPr>
      <p:pic>
        <p:nvPicPr>
          <p:cNvPr id="8" name="Picture 7" descr="A document with text and images&#10;&#10;AI-generated content may be incorrect.">
            <a:extLst>
              <a:ext uri="{FF2B5EF4-FFF2-40B4-BE49-F238E27FC236}">
                <a16:creationId xmlns:a16="http://schemas.microsoft.com/office/drawing/2014/main" id="{110DFED5-90FC-DDDC-AD85-A5BDCB44D99C}"/>
              </a:ext>
            </a:extLst>
          </p:cNvPr>
          <p:cNvPicPr>
            <a:picLocks noChangeAspect="1"/>
          </p:cNvPicPr>
          <p:nvPr/>
        </p:nvPicPr>
        <p:blipFill>
          <a:blip r:embed="rId2"/>
          <a:stretch>
            <a:fillRect/>
          </a:stretch>
        </p:blipFill>
        <p:spPr>
          <a:xfrm>
            <a:off x="2425888" y="713093"/>
            <a:ext cx="7215106" cy="5290665"/>
          </a:xfrm>
          <a:prstGeom prst="rect">
            <a:avLst/>
          </a:prstGeom>
        </p:spPr>
      </p:pic>
      <p:sp>
        <p:nvSpPr>
          <p:cNvPr id="3" name="TextBox 2">
            <a:extLst>
              <a:ext uri="{FF2B5EF4-FFF2-40B4-BE49-F238E27FC236}">
                <a16:creationId xmlns:a16="http://schemas.microsoft.com/office/drawing/2014/main" id="{64BE8A99-ACB7-C49C-9493-FADF90D35312}"/>
              </a:ext>
            </a:extLst>
          </p:cNvPr>
          <p:cNvSpPr txBox="1"/>
          <p:nvPr/>
        </p:nvSpPr>
        <p:spPr>
          <a:xfrm>
            <a:off x="211540" y="200881"/>
            <a:ext cx="6100548" cy="369332"/>
          </a:xfrm>
          <a:prstGeom prst="rect">
            <a:avLst/>
          </a:prstGeom>
          <a:noFill/>
        </p:spPr>
        <p:txBody>
          <a:bodyPr wrap="square">
            <a:spAutoFit/>
          </a:bodyPr>
          <a:lstStyle/>
          <a:p>
            <a:r>
              <a:rPr lang="en-US" dirty="0">
                <a:hlinkClick r:id="rId3"/>
              </a:rPr>
              <a:t>https://</a:t>
            </a:r>
            <a:r>
              <a:rPr lang="en-US" dirty="0" err="1">
                <a:hlinkClick r:id="rId3"/>
              </a:rPr>
              <a:t>arxiv.org</a:t>
            </a:r>
            <a:r>
              <a:rPr lang="en-US" dirty="0">
                <a:hlinkClick r:id="rId3"/>
              </a:rPr>
              <a:t>/pdf/2405.07864v1</a:t>
            </a:r>
            <a:endParaRPr lang="en-US" dirty="0"/>
          </a:p>
        </p:txBody>
      </p:sp>
      <p:sp>
        <p:nvSpPr>
          <p:cNvPr id="4" name="TextBox 3">
            <a:extLst>
              <a:ext uri="{FF2B5EF4-FFF2-40B4-BE49-F238E27FC236}">
                <a16:creationId xmlns:a16="http://schemas.microsoft.com/office/drawing/2014/main" id="{F1251B2A-9731-81DD-E2CB-6DB705A5142D}"/>
              </a:ext>
            </a:extLst>
          </p:cNvPr>
          <p:cNvSpPr txBox="1"/>
          <p:nvPr/>
        </p:nvSpPr>
        <p:spPr>
          <a:xfrm>
            <a:off x="4064614" y="6003758"/>
            <a:ext cx="9678429" cy="815608"/>
          </a:xfrm>
          <a:prstGeom prst="rect">
            <a:avLst/>
          </a:prstGeom>
          <a:noFill/>
        </p:spPr>
        <p:txBody>
          <a:bodyPr wrap="square">
            <a:spAutoFit/>
          </a:bodyPr>
          <a:lstStyle/>
          <a:p>
            <a:r>
              <a:rPr lang="en-US" sz="1700" b="1" dirty="0">
                <a:effectLst/>
                <a:latin typeface="Aptos" panose="020B0004020202020204" pitchFamily="34" charset="0"/>
                <a:cs typeface="Times New Roman" panose="02020603050405020304" pitchFamily="18" charset="0"/>
              </a:rPr>
              <a:t>With proper calibration: precision of ~0.001</a:t>
            </a:r>
            <a:endParaRPr lang="en-US" sz="1500" dirty="0">
              <a:latin typeface="Aptos" panose="020B0004020202020204" pitchFamily="34" charset="0"/>
              <a:cs typeface="Times New Roman" panose="02020603050405020304" pitchFamily="18" charset="0"/>
            </a:endParaRPr>
          </a:p>
          <a:p>
            <a:endParaRPr lang="en-US" sz="1500" dirty="0">
              <a:latin typeface="Aptos" panose="020B0004020202020204" pitchFamily="34" charset="0"/>
              <a:cs typeface="Times New Roman" panose="02020603050405020304" pitchFamily="18" charset="0"/>
            </a:endParaRPr>
          </a:p>
          <a:p>
            <a:endParaRPr lang="en-US" sz="1500" dirty="0">
              <a:latin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6397060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28BC8DA-51FC-AD7A-9CAA-1EDC3A823C0A}"/>
              </a:ext>
            </a:extLst>
          </p:cNvPr>
          <p:cNvPicPr>
            <a:picLocks noChangeAspect="1"/>
          </p:cNvPicPr>
          <p:nvPr/>
        </p:nvPicPr>
        <p:blipFill>
          <a:blip r:embed="rId2"/>
          <a:stretch>
            <a:fillRect/>
          </a:stretch>
        </p:blipFill>
        <p:spPr>
          <a:xfrm>
            <a:off x="3174035" y="406399"/>
            <a:ext cx="5843929" cy="5843929"/>
          </a:xfrm>
          <a:prstGeom prst="rect">
            <a:avLst/>
          </a:prstGeom>
        </p:spPr>
      </p:pic>
    </p:spTree>
    <p:extLst>
      <p:ext uri="{BB962C8B-B14F-4D97-AF65-F5344CB8AC3E}">
        <p14:creationId xmlns:p14="http://schemas.microsoft.com/office/powerpoint/2010/main" val="26543145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up of a text&#10;&#10;AI-generated content may be incorrect.">
            <a:extLst>
              <a:ext uri="{FF2B5EF4-FFF2-40B4-BE49-F238E27FC236}">
                <a16:creationId xmlns:a16="http://schemas.microsoft.com/office/drawing/2014/main" id="{7FEC21D8-989A-B990-FBEC-419B41A64BCE}"/>
              </a:ext>
            </a:extLst>
          </p:cNvPr>
          <p:cNvPicPr>
            <a:picLocks noChangeAspect="1"/>
          </p:cNvPicPr>
          <p:nvPr/>
        </p:nvPicPr>
        <p:blipFill>
          <a:blip r:embed="rId3"/>
          <a:srcRect l="20763" t="58731" r="2518" b="13757"/>
          <a:stretch/>
        </p:blipFill>
        <p:spPr>
          <a:xfrm>
            <a:off x="3460622" y="905592"/>
            <a:ext cx="6207021" cy="455561"/>
          </a:xfrm>
          <a:prstGeom prst="rect">
            <a:avLst/>
          </a:prstGeom>
        </p:spPr>
      </p:pic>
      <p:pic>
        <p:nvPicPr>
          <p:cNvPr id="8" name="Picture 7" descr="A close-up of a text&#10;&#10;AI-generated content may be incorrect.">
            <a:extLst>
              <a:ext uri="{FF2B5EF4-FFF2-40B4-BE49-F238E27FC236}">
                <a16:creationId xmlns:a16="http://schemas.microsoft.com/office/drawing/2014/main" id="{9C243707-D662-35D7-F807-6F90AA9B340D}"/>
              </a:ext>
            </a:extLst>
          </p:cNvPr>
          <p:cNvPicPr>
            <a:picLocks noChangeAspect="1"/>
          </p:cNvPicPr>
          <p:nvPr/>
        </p:nvPicPr>
        <p:blipFill>
          <a:blip r:embed="rId3">
            <a:clrChange>
              <a:clrFrom>
                <a:srgbClr val="FFFFFF"/>
              </a:clrFrom>
              <a:clrTo>
                <a:srgbClr val="FFFFFF">
                  <a:alpha val="0"/>
                </a:srgbClr>
              </a:clrTo>
            </a:clrChange>
          </a:blip>
          <a:srcRect r="80566"/>
          <a:stretch/>
        </p:blipFill>
        <p:spPr>
          <a:xfrm>
            <a:off x="1811135" y="-126934"/>
            <a:ext cx="2409289" cy="2537256"/>
          </a:xfrm>
          <a:prstGeom prst="rect">
            <a:avLst/>
          </a:prstGeom>
        </p:spPr>
      </p:pic>
      <p:sp>
        <p:nvSpPr>
          <p:cNvPr id="11" name="TextBox 10">
            <a:extLst>
              <a:ext uri="{FF2B5EF4-FFF2-40B4-BE49-F238E27FC236}">
                <a16:creationId xmlns:a16="http://schemas.microsoft.com/office/drawing/2014/main" id="{8976CA38-EEBE-3789-A12E-BEBF7BD84D00}"/>
              </a:ext>
            </a:extLst>
          </p:cNvPr>
          <p:cNvSpPr txBox="1"/>
          <p:nvPr/>
        </p:nvSpPr>
        <p:spPr>
          <a:xfrm>
            <a:off x="5524021" y="1361153"/>
            <a:ext cx="3620530" cy="369332"/>
          </a:xfrm>
          <a:prstGeom prst="rect">
            <a:avLst/>
          </a:prstGeom>
          <a:noFill/>
        </p:spPr>
        <p:txBody>
          <a:bodyPr wrap="square" rtlCol="0">
            <a:spAutoFit/>
          </a:bodyPr>
          <a:lstStyle/>
          <a:p>
            <a:r>
              <a:rPr lang="en-US" b="1" dirty="0">
                <a:solidFill>
                  <a:schemeClr val="tx1">
                    <a:lumMod val="65000"/>
                    <a:lumOff val="35000"/>
                  </a:schemeClr>
                </a:solidFill>
                <a:latin typeface="Times New Roman" panose="02020603050405020304" pitchFamily="18" charset="0"/>
                <a:cs typeface="Times New Roman" panose="02020603050405020304" pitchFamily="18" charset="0"/>
              </a:rPr>
              <a:t>for COLIBRÍ</a:t>
            </a:r>
          </a:p>
        </p:txBody>
      </p:sp>
      <p:sp>
        <p:nvSpPr>
          <p:cNvPr id="13" name="TextBox 12">
            <a:extLst>
              <a:ext uri="{FF2B5EF4-FFF2-40B4-BE49-F238E27FC236}">
                <a16:creationId xmlns:a16="http://schemas.microsoft.com/office/drawing/2014/main" id="{C4E9D7B1-84E9-7337-0DF0-42D2A7ECC97F}"/>
              </a:ext>
            </a:extLst>
          </p:cNvPr>
          <p:cNvSpPr txBox="1"/>
          <p:nvPr/>
        </p:nvSpPr>
        <p:spPr>
          <a:xfrm>
            <a:off x="371061" y="2187084"/>
            <a:ext cx="11354093" cy="3785652"/>
          </a:xfrm>
          <a:prstGeom prst="rect">
            <a:avLst/>
          </a:prstGeom>
          <a:noFill/>
        </p:spPr>
        <p:txBody>
          <a:bodyPr wrap="square" rtlCol="0">
            <a:spAutoFit/>
          </a:bodyPr>
          <a:lstStyle/>
          <a:p>
            <a:r>
              <a:rPr lang="en-US" sz="1500" dirty="0">
                <a:latin typeface="Aptos" panose="020B0004020202020204" pitchFamily="34" charset="0"/>
                <a:cs typeface="Times New Roman" panose="02020603050405020304" pitchFamily="18" charset="0"/>
              </a:rPr>
              <a:t>The fast telescope COLIBRÍ has opened-up a new window for </a:t>
            </a:r>
            <a:r>
              <a:rPr lang="en-US" sz="1500" b="1" dirty="0">
                <a:latin typeface="Aptos" panose="020B0004020202020204" pitchFamily="34" charset="0"/>
                <a:cs typeface="Times New Roman" panose="02020603050405020304" pitchFamily="18" charset="0"/>
              </a:rPr>
              <a:t>early GRB afterglow science</a:t>
            </a:r>
            <a:r>
              <a:rPr lang="en-US" sz="1500" dirty="0">
                <a:latin typeface="Aptos" panose="020B0004020202020204" pitchFamily="34" charset="0"/>
                <a:cs typeface="Times New Roman" panose="02020603050405020304" pitchFamily="18" charset="0"/>
              </a:rPr>
              <a:t>. This proposal is for adding the polarimetry capability to COLIBRÍ to </a:t>
            </a:r>
            <a:r>
              <a:rPr lang="en-US" sz="1500" dirty="0">
                <a:effectLst/>
                <a:latin typeface="Aptos" panose="020B0004020202020204" pitchFamily="34" charset="0"/>
                <a:cs typeface="Times New Roman" panose="02020603050405020304" pitchFamily="18" charset="0"/>
              </a:rPr>
              <a:t>monitor in real time the optical linear (Q, U, I) polarization of </a:t>
            </a:r>
            <a:r>
              <a:rPr lang="en-US" sz="1500" b="1" dirty="0">
                <a:effectLst/>
                <a:latin typeface="Aptos" panose="020B0004020202020204" pitchFamily="34" charset="0"/>
                <a:cs typeface="Times New Roman" panose="02020603050405020304" pitchFamily="18" charset="0"/>
              </a:rPr>
              <a:t>bright</a:t>
            </a:r>
            <a:r>
              <a:rPr lang="en-US" sz="1500" dirty="0">
                <a:effectLst/>
                <a:latin typeface="Aptos" panose="020B0004020202020204" pitchFamily="34" charset="0"/>
                <a:cs typeface="Times New Roman" panose="02020603050405020304" pitchFamily="18" charset="0"/>
              </a:rPr>
              <a:t> GRB afterglows (and other transients).</a:t>
            </a:r>
            <a:endParaRPr lang="en-US" sz="1500" dirty="0">
              <a:latin typeface="Aptos" panose="020B0004020202020204" pitchFamily="34" charset="0"/>
              <a:cs typeface="Times New Roman" panose="02020603050405020304" pitchFamily="18" charset="0"/>
            </a:endParaRPr>
          </a:p>
          <a:p>
            <a:endParaRPr lang="en-US" sz="1500" dirty="0">
              <a:latin typeface="Aptos" panose="020B0004020202020204" pitchFamily="34" charset="0"/>
              <a:cs typeface="Times New Roman" panose="02020603050405020304" pitchFamily="18" charset="0"/>
            </a:endParaRPr>
          </a:p>
          <a:p>
            <a:r>
              <a:rPr lang="en-US" sz="1500" dirty="0">
                <a:latin typeface="Aptos" panose="020B0004020202020204" pitchFamily="34" charset="0"/>
                <a:cs typeface="Times New Roman" panose="02020603050405020304" pitchFamily="18" charset="0"/>
              </a:rPr>
              <a:t>We propose to use a </a:t>
            </a:r>
            <a:r>
              <a:rPr lang="en-US" sz="1500" b="1" dirty="0">
                <a:latin typeface="Aptos" panose="020B0004020202020204" pitchFamily="34" charset="0"/>
                <a:cs typeface="Times New Roman" panose="02020603050405020304" pitchFamily="18" charset="0"/>
              </a:rPr>
              <a:t>new</a:t>
            </a:r>
            <a:r>
              <a:rPr lang="en-US" sz="1500" dirty="0">
                <a:latin typeface="Aptos" panose="020B0004020202020204" pitchFamily="34" charset="0"/>
                <a:cs typeface="Times New Roman" panose="02020603050405020304" pitchFamily="18" charset="0"/>
              </a:rPr>
              <a:t> </a:t>
            </a:r>
            <a:r>
              <a:rPr lang="en-US" sz="1500" b="1" dirty="0">
                <a:effectLst/>
                <a:latin typeface="Aptos" panose="020B0004020202020204" pitchFamily="34" charset="0"/>
                <a:cs typeface="Times New Roman" panose="02020603050405020304" pitchFamily="18" charset="0"/>
              </a:rPr>
              <a:t>technology</a:t>
            </a:r>
            <a:r>
              <a:rPr lang="en-US" sz="1500" dirty="0">
                <a:effectLst/>
                <a:latin typeface="Aptos" panose="020B0004020202020204" pitchFamily="34" charset="0"/>
                <a:cs typeface="Times New Roman" panose="02020603050405020304" pitchFamily="18" charset="0"/>
              </a:rPr>
              <a:t>, a sensor developed by Sony which is currently only targeting the industrial equipment, Sony </a:t>
            </a:r>
            <a:r>
              <a:rPr lang="en-US" sz="1500" dirty="0" err="1">
                <a:effectLst/>
                <a:latin typeface="Aptos" panose="020B0004020202020204" pitchFamily="34" charset="0"/>
                <a:cs typeface="Times New Roman" panose="02020603050405020304" pitchFamily="18" charset="0"/>
              </a:rPr>
              <a:t>Polarsens</a:t>
            </a:r>
            <a:r>
              <a:rPr lang="en-US" sz="1500" dirty="0">
                <a:effectLst/>
                <a:latin typeface="Aptos" panose="020B0004020202020204" pitchFamily="34" charset="0"/>
                <a:cs typeface="Times New Roman" panose="02020603050405020304" pitchFamily="18" charset="0"/>
              </a:rPr>
              <a:t>™ . This sensor capture the light polarization with a single acquisition over the entire image, pixel by pixel and can calculate real-time information about the direction and degree of polarization. </a:t>
            </a:r>
          </a:p>
          <a:p>
            <a:endParaRPr lang="en-US" sz="1500" dirty="0">
              <a:latin typeface="Aptos" panose="020B0004020202020204" pitchFamily="34" charset="0"/>
              <a:cs typeface="Times New Roman" panose="02020603050405020304" pitchFamily="18" charset="0"/>
            </a:endParaRPr>
          </a:p>
          <a:p>
            <a:r>
              <a:rPr lang="en-US" sz="1500" b="1" dirty="0">
                <a:effectLst/>
                <a:latin typeface="Aptos" panose="020B0004020202020204" pitchFamily="34" charset="0"/>
                <a:cs typeface="Times New Roman" panose="02020603050405020304" pitchFamily="18" charset="0"/>
              </a:rPr>
              <a:t>This technology has never been used on a telescope</a:t>
            </a:r>
            <a:r>
              <a:rPr lang="en-US" sz="1500" b="1" dirty="0">
                <a:latin typeface="Aptos" panose="020B0004020202020204" pitchFamily="34" charset="0"/>
                <a:cs typeface="Times New Roman" panose="02020603050405020304" pitchFamily="18" charset="0"/>
              </a:rPr>
              <a:t>. </a:t>
            </a:r>
            <a:r>
              <a:rPr lang="en-US" sz="1500" dirty="0">
                <a:latin typeface="Aptos" panose="020B0004020202020204" pitchFamily="34" charset="0"/>
                <a:cs typeface="Times New Roman" panose="02020603050405020304" pitchFamily="18" charset="0"/>
              </a:rPr>
              <a:t>This would </a:t>
            </a:r>
            <a:r>
              <a:rPr lang="en-US" sz="1500" dirty="0">
                <a:effectLst/>
                <a:latin typeface="Aptos" panose="020B0004020202020204" pitchFamily="34" charset="0"/>
                <a:cs typeface="Times New Roman" panose="02020603050405020304" pitchFamily="18" charset="0"/>
              </a:rPr>
              <a:t>serve as a test for low-cost polarimetry solutions for astronomy all around the world and if successful likely trigger R&amp;D of cameras at other wavelengths (IR). </a:t>
            </a:r>
            <a:r>
              <a:rPr lang="en-US" sz="1500" dirty="0">
                <a:latin typeface="Aptos" panose="020B0004020202020204" pitchFamily="34" charset="0"/>
                <a:cs typeface="Times New Roman" panose="02020603050405020304" pitchFamily="18" charset="0"/>
              </a:rPr>
              <a:t>This polarized camera will replace t</a:t>
            </a:r>
            <a:r>
              <a:rPr lang="en-US" sz="1500" dirty="0">
                <a:effectLst/>
                <a:latin typeface="Aptos" panose="020B0004020202020204" pitchFamily="34" charset="0"/>
                <a:cs typeface="Times New Roman" panose="02020603050405020304" pitchFamily="18" charset="0"/>
              </a:rPr>
              <a:t>he “test camera” currently on </a:t>
            </a:r>
            <a:r>
              <a:rPr lang="en-US" sz="1500" dirty="0">
                <a:latin typeface="Aptos" panose="020B0004020202020204" pitchFamily="34" charset="0"/>
                <a:cs typeface="Times New Roman" panose="02020603050405020304" pitchFamily="18" charset="0"/>
              </a:rPr>
              <a:t>COLIBRÍ</a:t>
            </a:r>
            <a:r>
              <a:rPr lang="en-US" sz="1500" dirty="0">
                <a:effectLst/>
                <a:latin typeface="Aptos" panose="020B0004020202020204" pitchFamily="34" charset="0"/>
                <a:cs typeface="Times New Roman" panose="02020603050405020304" pitchFamily="18" charset="0"/>
              </a:rPr>
              <a:t>.</a:t>
            </a:r>
            <a:endParaRPr lang="en-US" sz="1500" dirty="0">
              <a:latin typeface="Aptos" panose="020B0004020202020204" pitchFamily="34" charset="0"/>
              <a:cs typeface="Times New Roman" panose="02020603050405020304" pitchFamily="18" charset="0"/>
            </a:endParaRPr>
          </a:p>
          <a:p>
            <a:endParaRPr lang="en-US" sz="1500" dirty="0">
              <a:latin typeface="Aptos" panose="020B0004020202020204" pitchFamily="34" charset="0"/>
              <a:cs typeface="Times New Roman" panose="02020603050405020304" pitchFamily="18" charset="0"/>
            </a:endParaRPr>
          </a:p>
          <a:p>
            <a:r>
              <a:rPr lang="en-US" sz="1500" b="1" dirty="0">
                <a:effectLst/>
                <a:latin typeface="Aptos" panose="020B0004020202020204" pitchFamily="34" charset="0"/>
                <a:cs typeface="Times New Roman" panose="02020603050405020304" pitchFamily="18" charset="0"/>
              </a:rPr>
              <a:t>Chronology </a:t>
            </a:r>
          </a:p>
          <a:p>
            <a:r>
              <a:rPr lang="en-US" sz="1500" dirty="0">
                <a:effectLst/>
                <a:latin typeface="Aptos" panose="020B0004020202020204" pitchFamily="34" charset="0"/>
                <a:cs typeface="Times New Roman" panose="02020603050405020304" pitchFamily="18" charset="0"/>
              </a:rPr>
              <a:t>March 2025</a:t>
            </a:r>
            <a:endParaRPr lang="en-US" sz="1500" dirty="0">
              <a:latin typeface="Aptos" panose="020B0004020202020204" pitchFamily="34" charset="0"/>
              <a:cs typeface="Times New Roman" panose="02020603050405020304" pitchFamily="18" charset="0"/>
            </a:endParaRPr>
          </a:p>
          <a:p>
            <a:r>
              <a:rPr lang="en-US" sz="1500" dirty="0">
                <a:effectLst/>
                <a:latin typeface="Aptos" panose="020B0004020202020204" pitchFamily="34" charset="0"/>
                <a:cs typeface="Times New Roman" panose="02020603050405020304" pitchFamily="18" charset="0"/>
              </a:rPr>
              <a:t>First discussions with PI Alan Watson.</a:t>
            </a:r>
          </a:p>
          <a:p>
            <a:r>
              <a:rPr lang="en-US" sz="1500" dirty="0">
                <a:latin typeface="Aptos" panose="020B0004020202020204" pitchFamily="34" charset="0"/>
                <a:cs typeface="Times New Roman" panose="02020603050405020304" pitchFamily="18" charset="0"/>
              </a:rPr>
              <a:t>First discussion with companies (specs, quotes) and f</a:t>
            </a:r>
            <a:r>
              <a:rPr lang="en-US" sz="1500" dirty="0">
                <a:effectLst/>
                <a:latin typeface="Aptos" panose="020B0004020202020204" pitchFamily="34" charset="0"/>
                <a:cs typeface="Times New Roman" panose="02020603050405020304" pitchFamily="18" charset="0"/>
              </a:rPr>
              <a:t>unding: Noémie Globus. (Noémie will bring the camera from the US.)</a:t>
            </a:r>
          </a:p>
          <a:p>
            <a:r>
              <a:rPr lang="en-US" sz="1500" dirty="0">
                <a:latin typeface="Aptos" panose="020B0004020202020204" pitchFamily="34" charset="0"/>
                <a:cs typeface="Times New Roman" panose="02020603050405020304" pitchFamily="18" charset="0"/>
              </a:rPr>
              <a:t>This project can involve a postdoc (Ny Avo </a:t>
            </a:r>
            <a:r>
              <a:rPr lang="en-US" sz="1500" dirty="0" err="1">
                <a:latin typeface="Aptos" panose="020B0004020202020204" pitchFamily="34" charset="0"/>
                <a:cs typeface="Times New Roman" panose="02020603050405020304" pitchFamily="18" charset="0"/>
              </a:rPr>
              <a:t>Rakotondrainibe</a:t>
            </a:r>
            <a:r>
              <a:rPr lang="en-US" sz="1500" dirty="0">
                <a:latin typeface="Aptos" panose="020B0004020202020204" pitchFamily="34" charset="0"/>
                <a:cs typeface="Times New Roman" panose="02020603050405020304" pitchFamily="18" charset="0"/>
              </a:rPr>
              <a:t>?)</a:t>
            </a:r>
            <a:endParaRPr lang="en-US" sz="1500" dirty="0">
              <a:effectLst/>
              <a:latin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9999818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8EF659-29ED-7242-A0D8-EAE3250B3DE6}"/>
            </a:ext>
          </a:extLst>
        </p:cNvPr>
        <p:cNvGrpSpPr/>
        <p:nvPr/>
      </p:nvGrpSpPr>
      <p:grpSpPr>
        <a:xfrm>
          <a:off x="0" y="0"/>
          <a:ext cx="0" cy="0"/>
          <a:chOff x="0" y="0"/>
          <a:chExt cx="0" cy="0"/>
        </a:xfrm>
      </p:grpSpPr>
      <p:pic>
        <p:nvPicPr>
          <p:cNvPr id="3" name="Picture 2" descr="A screenshot of a product store&#10;&#10;AI-generated content may be incorrect.">
            <a:extLst>
              <a:ext uri="{FF2B5EF4-FFF2-40B4-BE49-F238E27FC236}">
                <a16:creationId xmlns:a16="http://schemas.microsoft.com/office/drawing/2014/main" id="{0FD9C1D9-EA91-3CB3-0195-8671F3795562}"/>
              </a:ext>
            </a:extLst>
          </p:cNvPr>
          <p:cNvPicPr>
            <a:picLocks noChangeAspect="1"/>
          </p:cNvPicPr>
          <p:nvPr/>
        </p:nvPicPr>
        <p:blipFill>
          <a:blip r:embed="rId2"/>
          <a:srcRect l="26706" t="29858"/>
          <a:stretch/>
        </p:blipFill>
        <p:spPr>
          <a:xfrm>
            <a:off x="256411" y="450486"/>
            <a:ext cx="8971246" cy="3489158"/>
          </a:xfrm>
          <a:prstGeom prst="rect">
            <a:avLst/>
          </a:prstGeom>
        </p:spPr>
      </p:pic>
      <p:pic>
        <p:nvPicPr>
          <p:cNvPr id="4" name="Picture 3" descr="A screenshot of a camera&#10;&#10;AI-generated content may be incorrect.">
            <a:extLst>
              <a:ext uri="{FF2B5EF4-FFF2-40B4-BE49-F238E27FC236}">
                <a16:creationId xmlns:a16="http://schemas.microsoft.com/office/drawing/2014/main" id="{62A21CC8-0FE6-182F-5741-FBFF6209129A}"/>
              </a:ext>
            </a:extLst>
          </p:cNvPr>
          <p:cNvPicPr>
            <a:picLocks noChangeAspect="1"/>
          </p:cNvPicPr>
          <p:nvPr/>
        </p:nvPicPr>
        <p:blipFill>
          <a:blip r:embed="rId3"/>
          <a:stretch>
            <a:fillRect/>
          </a:stretch>
        </p:blipFill>
        <p:spPr>
          <a:xfrm>
            <a:off x="7944945" y="2246451"/>
            <a:ext cx="3990644" cy="4161063"/>
          </a:xfrm>
          <a:prstGeom prst="rect">
            <a:avLst/>
          </a:prstGeom>
        </p:spPr>
      </p:pic>
    </p:spTree>
    <p:extLst>
      <p:ext uri="{BB962C8B-B14F-4D97-AF65-F5344CB8AC3E}">
        <p14:creationId xmlns:p14="http://schemas.microsoft.com/office/powerpoint/2010/main" val="22100135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952EB1E-7C02-BB05-F55F-86D770B97699}"/>
              </a:ext>
            </a:extLst>
          </p:cNvPr>
          <p:cNvSpPr txBox="1"/>
          <p:nvPr/>
        </p:nvSpPr>
        <p:spPr>
          <a:xfrm>
            <a:off x="3048886" y="3244334"/>
            <a:ext cx="6097772" cy="369332"/>
          </a:xfrm>
          <a:prstGeom prst="rect">
            <a:avLst/>
          </a:prstGeom>
          <a:noFill/>
        </p:spPr>
        <p:txBody>
          <a:bodyPr wrap="square">
            <a:spAutoFit/>
          </a:bodyPr>
          <a:lstStyle/>
          <a:p>
            <a:r>
              <a:rPr lang="en-US" b="0" i="0" u="none" strike="noStrike" dirty="0">
                <a:solidFill>
                  <a:srgbClr val="474747"/>
                </a:solidFill>
                <a:effectLst/>
                <a:latin typeface="Helvetica Neue" panose="02000503000000020004" pitchFamily="2" charset="0"/>
              </a:rPr>
              <a:t>"</a:t>
            </a:r>
            <a:r>
              <a:rPr lang="en-US" b="1" i="0" u="none" strike="noStrike" dirty="0">
                <a:solidFill>
                  <a:srgbClr val="767676"/>
                </a:solidFill>
                <a:effectLst/>
                <a:latin typeface="Helvetica Neue" panose="02000503000000020004" pitchFamily="2" charset="0"/>
              </a:rPr>
              <a:t>Tequila may not be the answer, but it's worth a shot”</a:t>
            </a:r>
            <a:endParaRPr lang="en-US" dirty="0"/>
          </a:p>
        </p:txBody>
      </p:sp>
    </p:spTree>
    <p:extLst>
      <p:ext uri="{BB962C8B-B14F-4D97-AF65-F5344CB8AC3E}">
        <p14:creationId xmlns:p14="http://schemas.microsoft.com/office/powerpoint/2010/main" val="24896429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958</TotalTime>
  <Words>509</Words>
  <Application>Microsoft Macintosh PowerPoint</Application>
  <PresentationFormat>Widescreen</PresentationFormat>
  <Paragraphs>36</Paragraphs>
  <Slides>9</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Aptos</vt:lpstr>
      <vt:lpstr>Aptos Display</vt:lpstr>
      <vt:lpstr>Arial</vt:lpstr>
      <vt:lpstr>Calibri Light</vt:lpstr>
      <vt:lpstr>Helvetica Neue</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Noemie Anne Beatrice Globus</dc:creator>
  <cp:lastModifiedBy>Noemie Anne Beatrice Globus</cp:lastModifiedBy>
  <cp:revision>29</cp:revision>
  <dcterms:created xsi:type="dcterms:W3CDTF">2025-03-06T06:20:01Z</dcterms:created>
  <dcterms:modified xsi:type="dcterms:W3CDTF">2025-03-07T17:05:54Z</dcterms:modified>
</cp:coreProperties>
</file>

<file path=docProps/thumbnail.jpeg>
</file>